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  <p:sldMasterId id="2147483679" r:id="rId3"/>
    <p:sldMasterId id="2147483684" r:id="rId4"/>
    <p:sldMasterId id="2147483710" r:id="rId5"/>
  </p:sldMasterIdLst>
  <p:notesMasterIdLst>
    <p:notesMasterId r:id="rId32"/>
  </p:notesMasterIdLst>
  <p:sldIdLst>
    <p:sldId id="256" r:id="rId6"/>
    <p:sldId id="821" r:id="rId7"/>
    <p:sldId id="259" r:id="rId8"/>
    <p:sldId id="260" r:id="rId9"/>
    <p:sldId id="822" r:id="rId10"/>
    <p:sldId id="264" r:id="rId11"/>
    <p:sldId id="261" r:id="rId12"/>
    <p:sldId id="263" r:id="rId13"/>
    <p:sldId id="823" r:id="rId14"/>
    <p:sldId id="265" r:id="rId15"/>
    <p:sldId id="266" r:id="rId16"/>
    <p:sldId id="269" r:id="rId17"/>
    <p:sldId id="811" r:id="rId18"/>
    <p:sldId id="816" r:id="rId19"/>
    <p:sldId id="267" r:id="rId20"/>
    <p:sldId id="819" r:id="rId21"/>
    <p:sldId id="291" r:id="rId22"/>
    <p:sldId id="262" r:id="rId23"/>
    <p:sldId id="815" r:id="rId24"/>
    <p:sldId id="817" r:id="rId25"/>
    <p:sldId id="764" r:id="rId26"/>
    <p:sldId id="795" r:id="rId27"/>
    <p:sldId id="794" r:id="rId28"/>
    <p:sldId id="796" r:id="rId29"/>
    <p:sldId id="824" r:id="rId30"/>
    <p:sldId id="825" r:id="rId31"/>
  </p:sldIdLst>
  <p:sldSz cx="12192000" cy="6858000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6"/>
    <a:srgbClr val="009866"/>
    <a:srgbClr val="CC0000"/>
    <a:srgbClr val="94A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0599" autoAdjust="0"/>
  </p:normalViewPr>
  <p:slideViewPr>
    <p:cSldViewPr snapToGrid="0">
      <p:cViewPr varScale="1">
        <p:scale>
          <a:sx n="110" d="100"/>
          <a:sy n="110" d="100"/>
        </p:scale>
        <p:origin x="708" y="108"/>
      </p:cViewPr>
      <p:guideLst>
        <p:guide orient="horz" pos="100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Third-party funding in Mio. €</c:v>
                </c:pt>
              </c:strCache>
            </c:strRef>
          </c:tx>
          <c:spPr>
            <a:solidFill>
              <a:srgbClr val="005A96"/>
            </a:solidFill>
            <a:ln>
              <a:noFill/>
            </a:ln>
            <a:effectLst/>
          </c:spPr>
          <c:invertIfNegative val="0"/>
          <c:cat>
            <c:numRef>
              <c:f>Tabelle1!$A$2:$A$15</c:f>
              <c:numCache>
                <c:formatCode>General</c:formatCode>
                <c:ptCount val="14"/>
                <c:pt idx="0">
                  <c:v>1994</c:v>
                </c:pt>
                <c:pt idx="1">
                  <c:v>1997</c:v>
                </c:pt>
                <c:pt idx="2">
                  <c:v>2000</c:v>
                </c:pt>
                <c:pt idx="3">
                  <c:v>2003</c:v>
                </c:pt>
                <c:pt idx="4">
                  <c:v>2006</c:v>
                </c:pt>
                <c:pt idx="5">
                  <c:v>2009</c:v>
                </c:pt>
                <c:pt idx="6">
                  <c:v>2012</c:v>
                </c:pt>
                <c:pt idx="7">
                  <c:v>2015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Tabelle1!$B$2:$B$15</c:f>
              <c:numCache>
                <c:formatCode>General</c:formatCode>
                <c:ptCount val="14"/>
                <c:pt idx="0">
                  <c:v>0</c:v>
                </c:pt>
                <c:pt idx="1">
                  <c:v>0.01</c:v>
                </c:pt>
                <c:pt idx="2">
                  <c:v>0.13</c:v>
                </c:pt>
                <c:pt idx="3">
                  <c:v>0.65</c:v>
                </c:pt>
                <c:pt idx="4">
                  <c:v>2.09</c:v>
                </c:pt>
                <c:pt idx="5">
                  <c:v>5.42</c:v>
                </c:pt>
                <c:pt idx="6">
                  <c:v>5.5</c:v>
                </c:pt>
                <c:pt idx="7">
                  <c:v>11.5</c:v>
                </c:pt>
                <c:pt idx="8">
                  <c:v>16.399999999999999</c:v>
                </c:pt>
                <c:pt idx="9">
                  <c:v>17</c:v>
                </c:pt>
                <c:pt idx="10">
                  <c:v>17.5</c:v>
                </c:pt>
                <c:pt idx="11">
                  <c:v>20</c:v>
                </c:pt>
                <c:pt idx="12">
                  <c:v>23</c:v>
                </c:pt>
                <c:pt idx="1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2C-42C7-994F-E21C007A8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axId val="2085135024"/>
        <c:axId val="981474335"/>
      </c:barChart>
      <c:lineChart>
        <c:grouping val="standard"/>
        <c:varyColors val="0"/>
        <c:ser>
          <c:idx val="1"/>
          <c:order val="1"/>
          <c:tx>
            <c:strRef>
              <c:f>Tabelle1!$C$1</c:f>
              <c:strCache>
                <c:ptCount val="1"/>
                <c:pt idx="0">
                  <c:v>Students</c:v>
                </c:pt>
              </c:strCache>
            </c:strRef>
          </c:tx>
          <c:spPr>
            <a:ln w="28575" cap="rnd">
              <a:solidFill>
                <a:srgbClr val="94A3C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94A3C0"/>
              </a:solidFill>
              <a:ln w="9525">
                <a:solidFill>
                  <a:srgbClr val="94A3C0"/>
                </a:solidFill>
              </a:ln>
              <a:effectLst/>
            </c:spPr>
          </c:marker>
          <c:cat>
            <c:numRef>
              <c:f>Tabelle1!$A$2:$A$15</c:f>
              <c:numCache>
                <c:formatCode>General</c:formatCode>
                <c:ptCount val="14"/>
                <c:pt idx="0">
                  <c:v>1994</c:v>
                </c:pt>
                <c:pt idx="1">
                  <c:v>1997</c:v>
                </c:pt>
                <c:pt idx="2">
                  <c:v>2000</c:v>
                </c:pt>
                <c:pt idx="3">
                  <c:v>2003</c:v>
                </c:pt>
                <c:pt idx="4">
                  <c:v>2006</c:v>
                </c:pt>
                <c:pt idx="5">
                  <c:v>2009</c:v>
                </c:pt>
                <c:pt idx="6">
                  <c:v>2012</c:v>
                </c:pt>
                <c:pt idx="7">
                  <c:v>2015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Tabelle1!$C$2:$C$15</c:f>
              <c:numCache>
                <c:formatCode>General</c:formatCode>
                <c:ptCount val="14"/>
                <c:pt idx="0">
                  <c:v>90</c:v>
                </c:pt>
                <c:pt idx="1">
                  <c:v>462</c:v>
                </c:pt>
                <c:pt idx="2">
                  <c:v>1059</c:v>
                </c:pt>
                <c:pt idx="3">
                  <c:v>1772</c:v>
                </c:pt>
                <c:pt idx="4">
                  <c:v>2139</c:v>
                </c:pt>
                <c:pt idx="5">
                  <c:v>2829</c:v>
                </c:pt>
                <c:pt idx="6">
                  <c:v>4445</c:v>
                </c:pt>
                <c:pt idx="7">
                  <c:v>5252</c:v>
                </c:pt>
                <c:pt idx="8">
                  <c:v>5863</c:v>
                </c:pt>
                <c:pt idx="9">
                  <c:v>5828</c:v>
                </c:pt>
                <c:pt idx="10">
                  <c:v>6026</c:v>
                </c:pt>
                <c:pt idx="11">
                  <c:v>6347</c:v>
                </c:pt>
                <c:pt idx="12">
                  <c:v>6887</c:v>
                </c:pt>
                <c:pt idx="13">
                  <c:v>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2C-42C7-994F-E21C007A8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1200783"/>
        <c:axId val="1055895119"/>
      </c:lineChart>
      <c:catAx>
        <c:axId val="108120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55895119"/>
        <c:crosses val="autoZero"/>
        <c:auto val="1"/>
        <c:lblAlgn val="ctr"/>
        <c:lblOffset val="100"/>
        <c:noMultiLvlLbl val="0"/>
      </c:catAx>
      <c:valAx>
        <c:axId val="105589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81200783"/>
        <c:crosses val="autoZero"/>
        <c:crossBetween val="between"/>
      </c:valAx>
      <c:valAx>
        <c:axId val="981474335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85135024"/>
        <c:crosses val="max"/>
        <c:crossBetween val="between"/>
      </c:valAx>
      <c:catAx>
        <c:axId val="2085135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14743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6.3459907185514863E-2"/>
          <c:y val="4.0446153559540975E-2"/>
          <c:w val="0.21238531324888738"/>
          <c:h val="0.1008697029161905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98428290766209"/>
          <c:y val="0.11198428290766209"/>
          <c:w val="0.77603143418467579"/>
          <c:h val="0.7760314341846757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C0C0C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9D7-4A52-84ED-5DC12DFF3F33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B9D7-4A52-84ED-5DC12DFF3F33}"/>
              </c:ext>
            </c:extLst>
          </c:dPt>
          <c:dPt>
            <c:idx val="2"/>
            <c:bubble3D val="0"/>
            <c:explosion val="10"/>
            <c:spPr>
              <a:solidFill>
                <a:srgbClr val="0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B9D7-4A52-84ED-5DC12DFF3F33}"/>
              </c:ext>
            </c:extLst>
          </c:dPt>
          <c:dPt>
            <c:idx val="3"/>
            <c:bubble3D val="0"/>
            <c:spPr>
              <a:solidFill>
                <a:srgbClr val="DFE5E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B9D7-4A52-84ED-5DC12DFF3F33}"/>
              </c:ext>
            </c:extLst>
          </c:dPt>
          <c:dPt>
            <c:idx val="4"/>
            <c:bubble3D val="0"/>
            <c:spPr>
              <a:solidFill>
                <a:srgbClr val="9DB1C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B9D7-4A52-84ED-5DC12DFF3F33}"/>
              </c:ext>
            </c:extLst>
          </c:dPt>
          <c:dPt>
            <c:idx val="5"/>
            <c:bubble3D val="0"/>
            <c:explosion val="10"/>
            <c:spPr>
              <a:solidFill>
                <a:srgbClr val="005A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B9D7-4A52-84ED-5DC12DFF3F33}"/>
              </c:ext>
            </c:extLst>
          </c:dPt>
          <c:val>
            <c:numRef>
              <c:f>Sheet1!$A$1:$A$6</c:f>
              <c:numCache>
                <c:formatCode>General</c:formatCode>
                <c:ptCount val="6"/>
                <c:pt idx="0">
                  <c:v>57.281161758773692</c:v>
                </c:pt>
                <c:pt idx="1">
                  <c:v>2.460669624848729</c:v>
                </c:pt>
                <c:pt idx="2">
                  <c:v>13.822778001882478</c:v>
                </c:pt>
                <c:pt idx="3">
                  <c:v>11.792389404329702</c:v>
                </c:pt>
                <c:pt idx="4">
                  <c:v>0.59163641253193489</c:v>
                </c:pt>
                <c:pt idx="5">
                  <c:v>14.051364797633454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9D7-4A52-84ED-5DC12DFF3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45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98428290766209"/>
          <c:y val="0.11198428290766209"/>
          <c:w val="0.77603143418467579"/>
          <c:h val="0.7760314341846757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C0C0C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A7D-4800-84F6-7AB262F9E6E6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1A7D-4800-84F6-7AB262F9E6E6}"/>
              </c:ext>
            </c:extLst>
          </c:dPt>
          <c:dPt>
            <c:idx val="2"/>
            <c:bubble3D val="0"/>
            <c:explosion val="10"/>
            <c:spPr>
              <a:solidFill>
                <a:srgbClr val="0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1A7D-4800-84F6-7AB262F9E6E6}"/>
              </c:ext>
            </c:extLst>
          </c:dPt>
          <c:dPt>
            <c:idx val="3"/>
            <c:bubble3D val="0"/>
            <c:spPr>
              <a:solidFill>
                <a:srgbClr val="DFE5E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1A7D-4800-84F6-7AB262F9E6E6}"/>
              </c:ext>
            </c:extLst>
          </c:dPt>
          <c:dPt>
            <c:idx val="4"/>
            <c:bubble3D val="0"/>
            <c:spPr>
              <a:solidFill>
                <a:srgbClr val="9DB1C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1A7D-4800-84F6-7AB262F9E6E6}"/>
              </c:ext>
            </c:extLst>
          </c:dPt>
          <c:dPt>
            <c:idx val="5"/>
            <c:bubble3D val="0"/>
            <c:explosion val="10"/>
            <c:spPr>
              <a:solidFill>
                <a:srgbClr val="005A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1A7D-4800-84F6-7AB262F9E6E6}"/>
              </c:ext>
            </c:extLst>
          </c:dPt>
          <c:val>
            <c:numRef>
              <c:f>Sheet1!$A$1:$A$6</c:f>
              <c:numCache>
                <c:formatCode>General</c:formatCode>
                <c:ptCount val="6"/>
                <c:pt idx="0">
                  <c:v>50.178571428571431</c:v>
                </c:pt>
                <c:pt idx="1">
                  <c:v>2.5595238095238093</c:v>
                </c:pt>
                <c:pt idx="2">
                  <c:v>18.095238095238095</c:v>
                </c:pt>
                <c:pt idx="3">
                  <c:v>15.714285714285714</c:v>
                </c:pt>
                <c:pt idx="4">
                  <c:v>0.59523809523809523</c:v>
                </c:pt>
                <c:pt idx="5">
                  <c:v>12.857142857142856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A7D-4800-84F6-7AB262F9E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7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98428290766209"/>
          <c:y val="0.11198428290766209"/>
          <c:w val="0.77603143418467579"/>
          <c:h val="0.7760314341846757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C0C0C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9FB-492D-95D8-38CFD19C37D2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9FB-492D-95D8-38CFD19C37D2}"/>
              </c:ext>
            </c:extLst>
          </c:dPt>
          <c:dPt>
            <c:idx val="2"/>
            <c:bubble3D val="0"/>
            <c:explosion val="10"/>
            <c:spPr>
              <a:solidFill>
                <a:srgbClr val="0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9FB-492D-95D8-38CFD19C37D2}"/>
              </c:ext>
            </c:extLst>
          </c:dPt>
          <c:dPt>
            <c:idx val="3"/>
            <c:bubble3D val="0"/>
            <c:spPr>
              <a:solidFill>
                <a:srgbClr val="DFE5E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A9FB-492D-95D8-38CFD19C37D2}"/>
              </c:ext>
            </c:extLst>
          </c:dPt>
          <c:dPt>
            <c:idx val="4"/>
            <c:bubble3D val="0"/>
            <c:spPr>
              <a:solidFill>
                <a:srgbClr val="9DB1C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A9FB-492D-95D8-38CFD19C37D2}"/>
              </c:ext>
            </c:extLst>
          </c:dPt>
          <c:dPt>
            <c:idx val="5"/>
            <c:bubble3D val="0"/>
            <c:explosion val="10"/>
            <c:spPr>
              <a:solidFill>
                <a:srgbClr val="005A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A9FB-492D-95D8-38CFD19C37D2}"/>
              </c:ext>
            </c:extLst>
          </c:dPt>
          <c:val>
            <c:numRef>
              <c:f>Sheet1!$A$1:$A$6</c:f>
              <c:numCache>
                <c:formatCode>General</c:formatCode>
                <c:ptCount val="6"/>
                <c:pt idx="0">
                  <c:v>49.03846153846154</c:v>
                </c:pt>
                <c:pt idx="1">
                  <c:v>2.3008241758241761</c:v>
                </c:pt>
                <c:pt idx="2">
                  <c:v>17.067307692307693</c:v>
                </c:pt>
                <c:pt idx="3">
                  <c:v>14.04532967032967</c:v>
                </c:pt>
                <c:pt idx="4">
                  <c:v>0.5494505494505495</c:v>
                </c:pt>
                <c:pt idx="5">
                  <c:v>16.998626373626376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9FB-492D-95D8-38CFD19C3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75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98428290766209"/>
          <c:y val="0.11198428290766209"/>
          <c:w val="0.77603143418467579"/>
          <c:h val="0.7760314341846757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C0C0C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A2B-4E07-9C87-13467B4CEDDD}"/>
              </c:ext>
            </c:extLst>
          </c:dPt>
          <c:dPt>
            <c:idx val="1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A2B-4E07-9C87-13467B4CEDDD}"/>
              </c:ext>
            </c:extLst>
          </c:dPt>
          <c:dPt>
            <c:idx val="2"/>
            <c:bubble3D val="0"/>
            <c:explosion val="10"/>
            <c:spPr>
              <a:solidFill>
                <a:srgbClr val="0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7A2B-4E07-9C87-13467B4CEDDD}"/>
              </c:ext>
            </c:extLst>
          </c:dPt>
          <c:dPt>
            <c:idx val="3"/>
            <c:bubble3D val="0"/>
            <c:spPr>
              <a:solidFill>
                <a:srgbClr val="DFE5E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7A2B-4E07-9C87-13467B4CEDDD}"/>
              </c:ext>
            </c:extLst>
          </c:dPt>
          <c:dPt>
            <c:idx val="4"/>
            <c:bubble3D val="0"/>
            <c:spPr>
              <a:solidFill>
                <a:srgbClr val="9DB1C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7A2B-4E07-9C87-13467B4CEDDD}"/>
              </c:ext>
            </c:extLst>
          </c:dPt>
          <c:dPt>
            <c:idx val="5"/>
            <c:bubble3D val="0"/>
            <c:explosion val="10"/>
            <c:spPr>
              <a:solidFill>
                <a:srgbClr val="005A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7A2B-4E07-9C87-13467B4CEDDD}"/>
              </c:ext>
            </c:extLst>
          </c:dPt>
          <c:val>
            <c:numRef>
              <c:f>Sheet1!$A$1:$A$6</c:f>
              <c:numCache>
                <c:formatCode>General</c:formatCode>
                <c:ptCount val="6"/>
                <c:pt idx="0">
                  <c:v>44.551282051282051</c:v>
                </c:pt>
                <c:pt idx="1">
                  <c:v>2.2435897435897436</c:v>
                </c:pt>
                <c:pt idx="2">
                  <c:v>16.025641025641026</c:v>
                </c:pt>
                <c:pt idx="3">
                  <c:v>19.71153846153846</c:v>
                </c:pt>
                <c:pt idx="4">
                  <c:v>0.80128205128205121</c:v>
                </c:pt>
                <c:pt idx="5">
                  <c:v>16.666666666666664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A2B-4E07-9C87-13467B4CE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92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18895998476699"/>
          <c:y val="1.262767313474107E-2"/>
          <c:w val="0.58666756096073291"/>
          <c:h val="0.83360490211955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Tabelle1!$C$6</c:f>
              <c:strCache>
                <c:ptCount val="1"/>
                <c:pt idx="0">
                  <c:v>Cooperative doctorates</c:v>
                </c:pt>
              </c:strCache>
            </c:strRef>
          </c:tx>
          <c:spPr>
            <a:solidFill>
              <a:srgbClr val="00599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Tabelle1!$D$5:$E$5</c:f>
              <c:numCache>
                <c:formatCode>General</c:formatCode>
                <c:ptCount val="2"/>
                <c:pt idx="0">
                  <c:v>2023</c:v>
                </c:pt>
                <c:pt idx="1">
                  <c:v>2027</c:v>
                </c:pt>
              </c:numCache>
            </c:numRef>
          </c:cat>
          <c:val>
            <c:numRef>
              <c:f>Tabelle1!$D$6:$E$6</c:f>
              <c:numCache>
                <c:formatCode>General</c:formatCode>
                <c:ptCount val="2"/>
                <c:pt idx="0">
                  <c:v>119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F-4840-8A46-F673ABBAF80F}"/>
            </c:ext>
          </c:extLst>
        </c:ser>
        <c:ser>
          <c:idx val="1"/>
          <c:order val="1"/>
          <c:tx>
            <c:strRef>
              <c:f>Tabelle1!$C$7</c:f>
              <c:strCache>
                <c:ptCount val="1"/>
                <c:pt idx="0">
                  <c:v>Own doctorates</c:v>
                </c:pt>
              </c:strCache>
            </c:strRef>
          </c:tx>
          <c:spPr>
            <a:solidFill>
              <a:srgbClr val="00738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Tabelle1!$D$5:$E$5</c:f>
              <c:numCache>
                <c:formatCode>General</c:formatCode>
                <c:ptCount val="2"/>
                <c:pt idx="0">
                  <c:v>2023</c:v>
                </c:pt>
                <c:pt idx="1">
                  <c:v>2027</c:v>
                </c:pt>
              </c:numCache>
            </c:numRef>
          </c:cat>
          <c:val>
            <c:numRef>
              <c:f>Tabelle1!$D$7:$E$7</c:f>
              <c:numCache>
                <c:formatCode>General</c:formatCode>
                <c:ptCount val="2"/>
                <c:pt idx="0">
                  <c:v>22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7F-4840-8A46-F673ABBAF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7576016"/>
        <c:axId val="632647264"/>
      </c:barChart>
      <c:catAx>
        <c:axId val="63757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32647264"/>
        <c:crosses val="autoZero"/>
        <c:auto val="1"/>
        <c:lblAlgn val="ctr"/>
        <c:lblOffset val="100"/>
        <c:noMultiLvlLbl val="0"/>
      </c:catAx>
      <c:valAx>
        <c:axId val="632647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7576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l"/>
      <c:layout>
        <c:manualLayout>
          <c:xMode val="edge"/>
          <c:yMode val="edge"/>
          <c:x val="1.7150639559053004E-2"/>
          <c:y val="0.60111007184178722"/>
          <c:w val="0.33329612109701973"/>
          <c:h val="0.223159033545630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5CDB-4DD3-4616-A2B1-CADC4CFE2E43}" type="datetimeFigureOut">
              <a:rPr lang="de-DE" smtClean="0"/>
              <a:t>12.06.2024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B78E7-9FC0-46C6-A5A3-AA04B3BC5A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0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98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45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4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26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University 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(EUA)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10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Freshmen Bachelor Germany</a:t>
            </a:r>
          </a:p>
          <a:p>
            <a:r>
              <a:rPr lang="de-DE" dirty="0"/>
              <a:t>Freshmen Bachelor EU (</a:t>
            </a:r>
            <a:r>
              <a:rPr lang="de-DE" dirty="0" err="1"/>
              <a:t>without</a:t>
            </a:r>
            <a:r>
              <a:rPr lang="de-DE" dirty="0"/>
              <a:t> GER)</a:t>
            </a:r>
          </a:p>
          <a:p>
            <a:r>
              <a:rPr lang="de-DE" dirty="0"/>
              <a:t>Freshmen Bachelor not EU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41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91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6CFAF-25DC-4335-BB6F-0DF8AAA92CE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16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000" y="3582391"/>
            <a:ext cx="6134100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lnSpc>
                <a:spcPct val="80000"/>
              </a:lnSpc>
              <a:buNone/>
              <a:defRPr sz="3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Willkommen an der</a:t>
            </a:r>
          </a:p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Technischen Hochschule Ingolstadt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 b="1">
                <a:solidFill>
                  <a:srgbClr val="00599C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001" y="5440363"/>
            <a:ext cx="6311900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800" b="0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3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49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50838" y="1658364"/>
            <a:ext cx="11507787" cy="39411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88630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079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24076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17CD2510-B24F-E08D-439F-08B03EA5D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362" y="520624"/>
            <a:ext cx="10515600" cy="102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j-ea"/>
                <a:cs typeface="+mj-cs"/>
              </a:rPr>
              <a:t>Mastertitelformat bearbeiten</a:t>
            </a:r>
            <a:br>
              <a:rPr lang="de-DE" dirty="0"/>
            </a:br>
            <a:r>
              <a:rPr lang="de-DE" dirty="0"/>
              <a:t>Mastertitelformat bearbeiten</a:t>
            </a: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0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50838" y="1658364"/>
            <a:ext cx="11507787" cy="39411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8219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591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8006" y="1639492"/>
            <a:ext cx="5487185" cy="394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81946" y="1620640"/>
            <a:ext cx="5480905" cy="39600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63870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611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titel / Kapitel / neuer 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7510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74485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18D1FF35-9BF2-B781-1F61-D38E0058699D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985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864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1C0FF0-7DE2-2B0A-9495-E7604AF15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6" y="346585"/>
            <a:ext cx="755370" cy="6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19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2755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421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476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634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326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152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772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12.06.2024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48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63942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19FF2D26-B569-39E6-E876-1EBA05CB33EB}"/>
              </a:ext>
            </a:extLst>
          </p:cNvPr>
          <p:cNvSpPr/>
          <p:nvPr userDrawn="1"/>
        </p:nvSpPr>
        <p:spPr>
          <a:xfrm rot="900000">
            <a:off x="6921781" y="-502505"/>
            <a:ext cx="6205790" cy="8324029"/>
          </a:xfrm>
          <a:custGeom>
            <a:avLst/>
            <a:gdLst>
              <a:gd name="connsiteX0" fmla="*/ 0 w 5166047"/>
              <a:gd name="connsiteY0" fmla="*/ 0 h 7103738"/>
              <a:gd name="connsiteX1" fmla="*/ 5166047 w 5166047"/>
              <a:gd name="connsiteY1" fmla="*/ 0 h 7103738"/>
              <a:gd name="connsiteX2" fmla="*/ 5166047 w 5166047"/>
              <a:gd name="connsiteY2" fmla="*/ 7103738 h 7103738"/>
              <a:gd name="connsiteX3" fmla="*/ 0 w 5166047"/>
              <a:gd name="connsiteY3" fmla="*/ 7103738 h 7103738"/>
              <a:gd name="connsiteX4" fmla="*/ 0 w 5166047"/>
              <a:gd name="connsiteY4" fmla="*/ 0 h 7103738"/>
              <a:gd name="connsiteX0" fmla="*/ 0 w 5166047"/>
              <a:gd name="connsiteY0" fmla="*/ 1073163 h 8176901"/>
              <a:gd name="connsiteX1" fmla="*/ 3953853 w 5166047"/>
              <a:gd name="connsiteY1" fmla="*/ 0 h 8176901"/>
              <a:gd name="connsiteX2" fmla="*/ 5166047 w 5166047"/>
              <a:gd name="connsiteY2" fmla="*/ 8176901 h 8176901"/>
              <a:gd name="connsiteX3" fmla="*/ 0 w 5166047"/>
              <a:gd name="connsiteY3" fmla="*/ 8176901 h 8176901"/>
              <a:gd name="connsiteX4" fmla="*/ 0 w 5166047"/>
              <a:gd name="connsiteY4" fmla="*/ 1073163 h 8176901"/>
              <a:gd name="connsiteX0" fmla="*/ 0 w 5725841"/>
              <a:gd name="connsiteY0" fmla="*/ 1073163 h 8176901"/>
              <a:gd name="connsiteX1" fmla="*/ 3953853 w 5725841"/>
              <a:gd name="connsiteY1" fmla="*/ 0 h 8176901"/>
              <a:gd name="connsiteX2" fmla="*/ 5725841 w 5725841"/>
              <a:gd name="connsiteY2" fmla="*/ 6650950 h 8176901"/>
              <a:gd name="connsiteX3" fmla="*/ 0 w 5725841"/>
              <a:gd name="connsiteY3" fmla="*/ 8176901 h 8176901"/>
              <a:gd name="connsiteX4" fmla="*/ 0 w 5725841"/>
              <a:gd name="connsiteY4" fmla="*/ 1073163 h 8176901"/>
              <a:gd name="connsiteX0" fmla="*/ 0 w 5725841"/>
              <a:gd name="connsiteY0" fmla="*/ 1196999 h 8300737"/>
              <a:gd name="connsiteX1" fmla="*/ 4416016 w 5725841"/>
              <a:gd name="connsiteY1" fmla="*/ 0 h 8300737"/>
              <a:gd name="connsiteX2" fmla="*/ 5725841 w 5725841"/>
              <a:gd name="connsiteY2" fmla="*/ 6774786 h 8300737"/>
              <a:gd name="connsiteX3" fmla="*/ 0 w 5725841"/>
              <a:gd name="connsiteY3" fmla="*/ 8300737 h 8300737"/>
              <a:gd name="connsiteX4" fmla="*/ 0 w 5725841"/>
              <a:gd name="connsiteY4" fmla="*/ 1196999 h 8300737"/>
              <a:gd name="connsiteX0" fmla="*/ 0 w 6201024"/>
              <a:gd name="connsiteY0" fmla="*/ 1196999 h 8300737"/>
              <a:gd name="connsiteX1" fmla="*/ 4416016 w 6201024"/>
              <a:gd name="connsiteY1" fmla="*/ 0 h 8300737"/>
              <a:gd name="connsiteX2" fmla="*/ 6201024 w 6201024"/>
              <a:gd name="connsiteY2" fmla="*/ 6658469 h 8300737"/>
              <a:gd name="connsiteX3" fmla="*/ 0 w 6201024"/>
              <a:gd name="connsiteY3" fmla="*/ 8300737 h 8300737"/>
              <a:gd name="connsiteX4" fmla="*/ 0 w 6201024"/>
              <a:gd name="connsiteY4" fmla="*/ 1196999 h 8300737"/>
              <a:gd name="connsiteX0" fmla="*/ 4766 w 6205790"/>
              <a:gd name="connsiteY0" fmla="*/ 1196999 h 8324029"/>
              <a:gd name="connsiteX1" fmla="*/ 4420782 w 6205790"/>
              <a:gd name="connsiteY1" fmla="*/ 0 h 8324029"/>
              <a:gd name="connsiteX2" fmla="*/ 6205790 w 6205790"/>
              <a:gd name="connsiteY2" fmla="*/ 6658469 h 8324029"/>
              <a:gd name="connsiteX3" fmla="*/ 0 w 6205790"/>
              <a:gd name="connsiteY3" fmla="*/ 8324029 h 8324029"/>
              <a:gd name="connsiteX4" fmla="*/ 4766 w 6205790"/>
              <a:gd name="connsiteY4" fmla="*/ 1196999 h 83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790" h="8324029">
                <a:moveTo>
                  <a:pt x="4766" y="1196999"/>
                </a:moveTo>
                <a:lnTo>
                  <a:pt x="4420782" y="0"/>
                </a:lnTo>
                <a:lnTo>
                  <a:pt x="6205790" y="6658469"/>
                </a:lnTo>
                <a:lnTo>
                  <a:pt x="0" y="8324029"/>
                </a:lnTo>
                <a:cubicBezTo>
                  <a:pt x="1589" y="5948352"/>
                  <a:pt x="3177" y="3572676"/>
                  <a:pt x="4766" y="1196999"/>
                </a:cubicBez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CA39A26B-9A3F-B5D2-47E6-6D4AF8ED2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3078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203112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E80EAF-E5FB-8104-6451-3CF39FD5E8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620" y="4140023"/>
            <a:ext cx="452551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6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AAB4838-1A6D-26A3-2490-24EED1DDC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49E9FB2-15AD-4BAD-B5DA-63EA35E480F0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469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 dirty="0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886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3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oleObject" Target="../embeddings/oleObject3.bin"/><Relationship Id="rId5" Type="http://schemas.openxmlformats.org/officeDocument/2006/relationships/slideLayout" Target="../slideLayouts/slideLayout11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7" Type="http://schemas.openxmlformats.org/officeDocument/2006/relationships/tags" Target="../tags/tag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oleObject" Target="../embeddings/oleObject5.bin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ags" Target="../tags/tag6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10.emf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69E5155-9253-EBF8-86B8-2AC7A14C6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71507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A9B2F0-3FEC-5503-6AB9-6A9A08D98B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64" y="473284"/>
            <a:ext cx="3220152" cy="141610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C4B237F-1D3E-5D6E-2340-BBADACC6DE4B}"/>
              </a:ext>
            </a:extLst>
          </p:cNvPr>
          <p:cNvGrpSpPr/>
          <p:nvPr userDrawn="1"/>
        </p:nvGrpSpPr>
        <p:grpSpPr>
          <a:xfrm>
            <a:off x="-990690" y="1772087"/>
            <a:ext cx="10849815" cy="6178838"/>
            <a:chOff x="-13375759" y="5567763"/>
            <a:chExt cx="10849815" cy="617883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DB640FA-9CF3-32D3-C002-A98F1AE2B61D}"/>
                </a:ext>
              </a:extLst>
            </p:cNvPr>
            <p:cNvSpPr/>
            <p:nvPr/>
          </p:nvSpPr>
          <p:spPr>
            <a:xfrm rot="900000">
              <a:off x="-13375759" y="5567763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hteck 3">
              <a:extLst>
                <a:ext uri="{FF2B5EF4-FFF2-40B4-BE49-F238E27FC236}">
                  <a16:creationId xmlns:a16="http://schemas.microsoft.com/office/drawing/2014/main" id="{7FBA1A7C-1D52-055F-6AA8-6300F602C51C}"/>
                </a:ext>
              </a:extLst>
            </p:cNvPr>
            <p:cNvSpPr/>
            <p:nvPr/>
          </p:nvSpPr>
          <p:spPr>
            <a:xfrm rot="900000">
              <a:off x="-13375759" y="5567765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9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1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AA32A68-51B0-73DF-A0C5-0F2A3798E86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8605075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83" imgH="384" progId="TCLayout.ActiveDocument.1">
                  <p:embed/>
                </p:oleObj>
              </mc:Choice>
              <mc:Fallback>
                <p:oleObj name="think-cell Folie" r:id="rId8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8D1D845-7E4B-2EC9-45C4-EC760D5BE5B6}"/>
              </a:ext>
            </a:extLst>
          </p:cNvPr>
          <p:cNvCxnSpPr>
            <a:cxnSpLocks/>
          </p:cNvCxnSpPr>
          <p:nvPr userDrawn="1"/>
        </p:nvCxnSpPr>
        <p:spPr>
          <a:xfrm>
            <a:off x="509920" y="621399"/>
            <a:ext cx="0" cy="5615202"/>
          </a:xfrm>
          <a:prstGeom prst="line">
            <a:avLst/>
          </a:prstGeom>
          <a:noFill/>
          <a:ln w="28575" cap="flat" cmpd="sng" algn="ctr">
            <a:solidFill>
              <a:srgbClr val="00599C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4321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0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A5E5612-9CE0-1B4F-EC83-B4C92B3DA6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406660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" imgW="383" imgH="384" progId="TCLayout.ActiveDocument.1">
                  <p:embed/>
                </p:oleObj>
              </mc:Choice>
              <mc:Fallback>
                <p:oleObj name="think-cell Folie" r:id="rId11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91" r:id="rId5"/>
    <p:sldLayoutId id="2147483692" r:id="rId6"/>
    <p:sldLayoutId id="2147483693" r:id="rId7"/>
    <p:sldLayoutId id="214748369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316AFAC0-93FB-3081-FDF7-18A43127E1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812580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83" imgH="384" progId="TCLayout.ActiveDocument.1">
                  <p:embed/>
                </p:oleObj>
              </mc:Choice>
              <mc:Fallback>
                <p:oleObj name="think-cell Folie" r:id="rId8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41528"/>
            <a:ext cx="12201525" cy="10164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26" y="6260659"/>
            <a:ext cx="2072098" cy="3138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4" y="6260659"/>
            <a:ext cx="2038352" cy="374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9595" y="166594"/>
            <a:ext cx="2173955" cy="9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930A5D2-BE97-F26E-B4E5-B3632E5F1A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703354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383" imgH="384" progId="TCLayout.ActiveDocument.1">
                  <p:embed/>
                </p:oleObj>
              </mc:Choice>
              <mc:Fallback>
                <p:oleObj name="think-cell Folie" r:id="rId1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pic>
        <p:nvPicPr>
          <p:cNvPr id="2055" name="Bild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213"/>
          <a:stretch>
            <a:fillRect/>
          </a:stretch>
        </p:blipFill>
        <p:spPr bwMode="auto">
          <a:xfrm>
            <a:off x="0" y="0"/>
            <a:ext cx="43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</a:t>
            </a:r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7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thi.de/en/service/digitalisierung-der-lehre/thisuccessai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85.emf"/><Relationship Id="rId5" Type="http://schemas.openxmlformats.org/officeDocument/2006/relationships/image" Target="../media/image84.jpe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7" Type="http://schemas.openxmlformats.org/officeDocument/2006/relationships/image" Target="../media/image19.png"/><Relationship Id="rId12" Type="http://schemas.openxmlformats.org/officeDocument/2006/relationships/image" Target="../media/image94.png"/><Relationship Id="rId17" Type="http://schemas.openxmlformats.org/officeDocument/2006/relationships/image" Target="../media/image99.jpe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11" Type="http://schemas.openxmlformats.org/officeDocument/2006/relationships/image" Target="../media/image93.sv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9" Type="http://schemas.openxmlformats.org/officeDocument/2006/relationships/tags" Target="../tags/tag47.xml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42" Type="http://schemas.openxmlformats.org/officeDocument/2006/relationships/tags" Target="../tags/tag50.xml"/><Relationship Id="rId47" Type="http://schemas.openxmlformats.org/officeDocument/2006/relationships/tags" Target="../tags/tag55.xml"/><Relationship Id="rId50" Type="http://schemas.openxmlformats.org/officeDocument/2006/relationships/tags" Target="../tags/tag58.xml"/><Relationship Id="rId55" Type="http://schemas.openxmlformats.org/officeDocument/2006/relationships/chart" Target="../charts/chart2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9" Type="http://schemas.openxmlformats.org/officeDocument/2006/relationships/tags" Target="../tags/tag37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37" Type="http://schemas.openxmlformats.org/officeDocument/2006/relationships/tags" Target="../tags/tag45.xml"/><Relationship Id="rId40" Type="http://schemas.openxmlformats.org/officeDocument/2006/relationships/tags" Target="../tags/tag48.xml"/><Relationship Id="rId45" Type="http://schemas.openxmlformats.org/officeDocument/2006/relationships/tags" Target="../tags/tag53.xml"/><Relationship Id="rId53" Type="http://schemas.openxmlformats.org/officeDocument/2006/relationships/slideLayout" Target="../slideLayouts/slideLayout5.xml"/><Relationship Id="rId58" Type="http://schemas.openxmlformats.org/officeDocument/2006/relationships/image" Target="../media/image12.emf"/><Relationship Id="rId5" Type="http://schemas.openxmlformats.org/officeDocument/2006/relationships/tags" Target="../tags/tag13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43" Type="http://schemas.openxmlformats.org/officeDocument/2006/relationships/tags" Target="../tags/tag51.xml"/><Relationship Id="rId48" Type="http://schemas.openxmlformats.org/officeDocument/2006/relationships/tags" Target="../tags/tag56.xml"/><Relationship Id="rId56" Type="http://schemas.openxmlformats.org/officeDocument/2006/relationships/chart" Target="../charts/chart3.xml"/><Relationship Id="rId8" Type="http://schemas.openxmlformats.org/officeDocument/2006/relationships/tags" Target="../tags/tag16.xml"/><Relationship Id="rId51" Type="http://schemas.openxmlformats.org/officeDocument/2006/relationships/tags" Target="../tags/tag59.xml"/><Relationship Id="rId3" Type="http://schemas.openxmlformats.org/officeDocument/2006/relationships/tags" Target="../tags/tag11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38" Type="http://schemas.openxmlformats.org/officeDocument/2006/relationships/tags" Target="../tags/tag46.xml"/><Relationship Id="rId46" Type="http://schemas.openxmlformats.org/officeDocument/2006/relationships/tags" Target="../tags/tag54.xml"/><Relationship Id="rId59" Type="http://schemas.openxmlformats.org/officeDocument/2006/relationships/chart" Target="../charts/chart5.xml"/><Relationship Id="rId20" Type="http://schemas.openxmlformats.org/officeDocument/2006/relationships/tags" Target="../tags/tag28.xml"/><Relationship Id="rId41" Type="http://schemas.openxmlformats.org/officeDocument/2006/relationships/tags" Target="../tags/tag49.xml"/><Relationship Id="rId54" Type="http://schemas.openxmlformats.org/officeDocument/2006/relationships/notesSlide" Target="../notesSlides/notesSlide6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tags" Target="../tags/tag44.xml"/><Relationship Id="rId49" Type="http://schemas.openxmlformats.org/officeDocument/2006/relationships/tags" Target="../tags/tag57.xml"/><Relationship Id="rId57" Type="http://schemas.openxmlformats.org/officeDocument/2006/relationships/chart" Target="../charts/chart4.xml"/><Relationship Id="rId10" Type="http://schemas.openxmlformats.org/officeDocument/2006/relationships/tags" Target="../tags/tag18.xml"/><Relationship Id="rId31" Type="http://schemas.openxmlformats.org/officeDocument/2006/relationships/tags" Target="../tags/tag39.xml"/><Relationship Id="rId44" Type="http://schemas.openxmlformats.org/officeDocument/2006/relationships/tags" Target="../tags/tag52.xml"/><Relationship Id="rId52" Type="http://schemas.openxmlformats.org/officeDocument/2006/relationships/tags" Target="../tags/tag6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openxmlformats.org/officeDocument/2006/relationships/image" Target="../media/image108.sv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hyperlink" Target="https://www.youtube.com/watch?v=MyQusb1Ce8M" TargetMode="External"/><Relationship Id="rId3" Type="http://schemas.openxmlformats.org/officeDocument/2006/relationships/image" Target="../media/image115.png"/><Relationship Id="rId7" Type="http://schemas.openxmlformats.org/officeDocument/2006/relationships/image" Target="../media/image119.jpe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jpe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image" Target="../media/image135.png"/><Relationship Id="rId3" Type="http://schemas.openxmlformats.org/officeDocument/2006/relationships/image" Target="../media/image126.jpeg"/><Relationship Id="rId7" Type="http://schemas.openxmlformats.org/officeDocument/2006/relationships/image" Target="../media/image129.jpeg"/><Relationship Id="rId12" Type="http://schemas.openxmlformats.org/officeDocument/2006/relationships/image" Target="../media/image13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emf"/><Relationship Id="rId11" Type="http://schemas.openxmlformats.org/officeDocument/2006/relationships/image" Target="../media/image133.png"/><Relationship Id="rId5" Type="http://schemas.openxmlformats.org/officeDocument/2006/relationships/image" Target="../media/image127.emf"/><Relationship Id="rId10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39.jpeg"/><Relationship Id="rId12" Type="http://schemas.openxmlformats.org/officeDocument/2006/relationships/image" Target="../media/image1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Relationship Id="rId6" Type="http://schemas.openxmlformats.org/officeDocument/2006/relationships/image" Target="../media/image138.jpg"/><Relationship Id="rId11" Type="http://schemas.openxmlformats.org/officeDocument/2006/relationships/image" Target="../media/image143.sv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.emf"/><Relationship Id="rId9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1.emf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24F06F1-EA4C-B9B0-7538-76CF95027C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Welcome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Technische Hochschule </a:t>
            </a:r>
          </a:p>
          <a:p>
            <a:r>
              <a:rPr lang="de-DE" dirty="0"/>
              <a:t>Ingolstadt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F9272A-4F44-C60A-5706-628FC1170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9000" y="5440362"/>
            <a:ext cx="7960031" cy="665469"/>
          </a:xfrm>
        </p:spPr>
        <p:txBody>
          <a:bodyPr/>
          <a:lstStyle/>
          <a:p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…</a:t>
            </a:r>
          </a:p>
        </p:txBody>
      </p:sp>
      <p:sp>
        <p:nvSpPr>
          <p:cNvPr id="4" name="Datumsplatzhalter 9">
            <a:extLst>
              <a:ext uri="{FF2B5EF4-FFF2-40B4-BE49-F238E27FC236}">
                <a16:creationId xmlns:a16="http://schemas.microsoft.com/office/drawing/2014/main" id="{324228CE-4DD2-8405-EB58-E8F78B4D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58225" y="63976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 b="1">
                <a:solidFill>
                  <a:srgbClr val="00599C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Date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982C0BF-129F-D9F3-8110-B6B179E9DEC5}"/>
              </a:ext>
            </a:extLst>
          </p:cNvPr>
          <p:cNvSpPr txBox="1">
            <a:spLocks/>
          </p:cNvSpPr>
          <p:nvPr/>
        </p:nvSpPr>
        <p:spPr>
          <a:xfrm>
            <a:off x="10029825" y="5019675"/>
            <a:ext cx="2743201" cy="1655762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solidFill>
                  <a:srgbClr val="00599C"/>
                </a:solidFill>
                <a:latin typeface="Arial" panose="020B0604020202020204"/>
              </a:rPr>
              <a:t>Prof. Dr. 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1D08A-4609-6F0B-C88A-9BBF9E0FAC71}"/>
              </a:ext>
            </a:extLst>
          </p:cNvPr>
          <p:cNvSpPr txBox="1"/>
          <p:nvPr/>
        </p:nvSpPr>
        <p:spPr>
          <a:xfrm>
            <a:off x="9334501" y="638085"/>
            <a:ext cx="39052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" dirty="0">
                <a:solidFill>
                  <a:srgbClr val="005A96"/>
                </a:solidFill>
              </a:rPr>
              <a:t>12.06.2024</a:t>
            </a:r>
          </a:p>
        </p:txBody>
      </p:sp>
    </p:spTree>
    <p:extLst>
      <p:ext uri="{BB962C8B-B14F-4D97-AF65-F5344CB8AC3E}">
        <p14:creationId xmlns:p14="http://schemas.microsoft.com/office/powerpoint/2010/main" val="13677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C8DC53-04B3-36F9-D90A-B287BFD5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0B2521-EC7B-E8D6-5AB9-111E7B2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Bachelor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5C709A-CB54-C3C8-0D5C-60E94C3A88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courses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3A0CE64-838F-99FE-DFEF-9E29BF631BCB}"/>
              </a:ext>
            </a:extLst>
          </p:cNvPr>
          <p:cNvSpPr txBox="1"/>
          <p:nvPr/>
        </p:nvSpPr>
        <p:spPr>
          <a:xfrm>
            <a:off x="818623" y="2065067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Autonomous Vehicle Engineering</a:t>
            </a:r>
          </a:p>
        </p:txBody>
      </p:sp>
      <p:sp>
        <p:nvSpPr>
          <p:cNvPr id="64" name="Rechteck: diagonal liegende Ecken abgerundet 63">
            <a:extLst>
              <a:ext uri="{FF2B5EF4-FFF2-40B4-BE49-F238E27FC236}">
                <a16:creationId xmlns:a16="http://schemas.microsoft.com/office/drawing/2014/main" id="{3F858217-DBEB-5626-E1B9-045767A1BFDD}"/>
              </a:ext>
            </a:extLst>
          </p:cNvPr>
          <p:cNvSpPr/>
          <p:nvPr/>
        </p:nvSpPr>
        <p:spPr>
          <a:xfrm>
            <a:off x="872455" y="1602689"/>
            <a:ext cx="3464652" cy="421582"/>
          </a:xfrm>
          <a:prstGeom prst="round2DiagRect">
            <a:avLst/>
          </a:prstGeom>
          <a:solidFill>
            <a:srgbClr val="96B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Electrical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 Engineering and Information Technology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6646F1D1-C6DC-6D4E-117D-3F24F8478726}"/>
              </a:ext>
            </a:extLst>
          </p:cNvPr>
          <p:cNvSpPr txBox="1"/>
          <p:nvPr/>
        </p:nvSpPr>
        <p:spPr>
          <a:xfrm>
            <a:off x="818623" y="2321324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Biomedical Engineering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410BD1BB-DF17-E228-08BA-980DEC135137}"/>
              </a:ext>
            </a:extLst>
          </p:cNvPr>
          <p:cNvSpPr txBox="1"/>
          <p:nvPr/>
        </p:nvSpPr>
        <p:spPr>
          <a:xfrm>
            <a:off x="818623" y="2906990"/>
            <a:ext cx="340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prstClr val="black"/>
                </a:solidFill>
                <a:latin typeface="TSTAR"/>
              </a:rPr>
              <a:t>Electrical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 and </a:t>
            </a:r>
          </a:p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Information Technology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7B849C39-6ACB-DAC7-9496-0AE17F800391}"/>
              </a:ext>
            </a:extLst>
          </p:cNvPr>
          <p:cNvSpPr txBox="1"/>
          <p:nvPr/>
        </p:nvSpPr>
        <p:spPr>
          <a:xfrm>
            <a:off x="818623" y="2595869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Electrical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 and Electric Mobility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ECBD3141-0BD8-3C06-47A4-E6072DD63271}"/>
              </a:ext>
            </a:extLst>
          </p:cNvPr>
          <p:cNvSpPr txBox="1"/>
          <p:nvPr/>
        </p:nvSpPr>
        <p:spPr>
          <a:xfrm>
            <a:off x="4525903" y="2622615"/>
            <a:ext cx="340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Data Science in Engineering and Management</a:t>
            </a:r>
          </a:p>
        </p:txBody>
      </p:sp>
      <p:sp>
        <p:nvSpPr>
          <p:cNvPr id="69" name="Rechteck: diagonal liegende Ecken abgerundet 68">
            <a:extLst>
              <a:ext uri="{FF2B5EF4-FFF2-40B4-BE49-F238E27FC236}">
                <a16:creationId xmlns:a16="http://schemas.microsoft.com/office/drawing/2014/main" id="{06FB4226-C88A-DD32-E48E-E1B76DEDF75E}"/>
              </a:ext>
            </a:extLst>
          </p:cNvPr>
          <p:cNvSpPr/>
          <p:nvPr/>
        </p:nvSpPr>
        <p:spPr>
          <a:xfrm>
            <a:off x="4524199" y="1605998"/>
            <a:ext cx="3464652" cy="262909"/>
          </a:xfrm>
          <a:prstGeom prst="round2DiagRect">
            <a:avLst/>
          </a:prstGeom>
          <a:solidFill>
            <a:srgbClr val="F0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Engineering and Management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1D1DCCCB-F993-19B9-2733-3FD284ACC548}"/>
              </a:ext>
            </a:extLst>
          </p:cNvPr>
          <p:cNvSpPr txBox="1"/>
          <p:nvPr/>
        </p:nvSpPr>
        <p:spPr>
          <a:xfrm>
            <a:off x="4527683" y="2314542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Engineering and Management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87BF2A7-7609-514B-1545-E91A7A960B1F}"/>
              </a:ext>
            </a:extLst>
          </p:cNvPr>
          <p:cNvSpPr txBox="1"/>
          <p:nvPr/>
        </p:nvSpPr>
        <p:spPr>
          <a:xfrm>
            <a:off x="4514675" y="3120100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Technical Design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E7D2241-6524-8837-2773-025037A1CB9A}"/>
              </a:ext>
            </a:extLst>
          </p:cNvPr>
          <p:cNvSpPr txBox="1"/>
          <p:nvPr/>
        </p:nvSpPr>
        <p:spPr>
          <a:xfrm>
            <a:off x="4525903" y="2006469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Engineering and Business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66C609A-F809-32E7-3BB4-D66C604CF66C}"/>
              </a:ext>
            </a:extLst>
          </p:cNvPr>
          <p:cNvSpPr txBox="1"/>
          <p:nvPr/>
        </p:nvSpPr>
        <p:spPr>
          <a:xfrm>
            <a:off x="8156895" y="2507126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Biomechanics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74" name="Rechteck: diagonal liegende Ecken abgerundet 73">
            <a:extLst>
              <a:ext uri="{FF2B5EF4-FFF2-40B4-BE49-F238E27FC236}">
                <a16:creationId xmlns:a16="http://schemas.microsoft.com/office/drawing/2014/main" id="{909E3430-3CA9-3BFF-572A-B40030BC9252}"/>
              </a:ext>
            </a:extLst>
          </p:cNvPr>
          <p:cNvSpPr/>
          <p:nvPr/>
        </p:nvSpPr>
        <p:spPr>
          <a:xfrm>
            <a:off x="8166191" y="1605900"/>
            <a:ext cx="3464652" cy="262909"/>
          </a:xfrm>
          <a:prstGeom prst="round2DiagRect">
            <a:avLst/>
          </a:prstGeom>
          <a:solidFill>
            <a:srgbClr val="0096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Mechanical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 Engineering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A7DDAA8-07F6-65E0-A253-16F9F0AA8AAB}"/>
              </a:ext>
            </a:extLst>
          </p:cNvPr>
          <p:cNvSpPr txBox="1"/>
          <p:nvPr/>
        </p:nvSpPr>
        <p:spPr>
          <a:xfrm>
            <a:off x="8156895" y="3093517"/>
            <a:ext cx="387851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Energy Systems and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Renewable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Energies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960458B-17EA-0F97-2895-0813100A8582}"/>
              </a:ext>
            </a:extLst>
          </p:cNvPr>
          <p:cNvSpPr txBox="1"/>
          <p:nvPr/>
        </p:nvSpPr>
        <p:spPr>
          <a:xfrm>
            <a:off x="8156895" y="2234648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Automotive Engineering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F4B3B99-21D4-DB23-8B3D-DC0AC2454350}"/>
              </a:ext>
            </a:extLst>
          </p:cNvPr>
          <p:cNvSpPr txBox="1"/>
          <p:nvPr/>
        </p:nvSpPr>
        <p:spPr>
          <a:xfrm>
            <a:off x="818623" y="3361802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Robotics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71AC3C59-CEF1-0167-2813-9975FD239C01}"/>
              </a:ext>
            </a:extLst>
          </p:cNvPr>
          <p:cNvSpPr txBox="1"/>
          <p:nvPr/>
        </p:nvSpPr>
        <p:spPr>
          <a:xfrm>
            <a:off x="8156895" y="2779604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Engineering Sciences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DFC3E8E7-AF24-8460-58C4-0B06A8615D4C}"/>
              </a:ext>
            </a:extLst>
          </p:cNvPr>
          <p:cNvSpPr txBox="1"/>
          <p:nvPr/>
        </p:nvSpPr>
        <p:spPr>
          <a:xfrm>
            <a:off x="8156895" y="1962170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Aerospace Engineering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3010E36E-E67C-2097-4AF7-7E8B71420327}"/>
              </a:ext>
            </a:extLst>
          </p:cNvPr>
          <p:cNvSpPr txBox="1"/>
          <p:nvPr/>
        </p:nvSpPr>
        <p:spPr>
          <a:xfrm>
            <a:off x="8156895" y="3407236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Mechanical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E6E64C4-5934-90DE-1AEF-F64CA3DAD7D5}"/>
              </a:ext>
            </a:extLst>
          </p:cNvPr>
          <p:cNvSpPr txBox="1"/>
          <p:nvPr/>
        </p:nvSpPr>
        <p:spPr>
          <a:xfrm>
            <a:off x="895261" y="4980619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Computational Life Sciences</a:t>
            </a:r>
          </a:p>
        </p:txBody>
      </p:sp>
      <p:sp>
        <p:nvSpPr>
          <p:cNvPr id="83" name="Rechteck: diagonal liegende Ecken abgerundet 82">
            <a:extLst>
              <a:ext uri="{FF2B5EF4-FFF2-40B4-BE49-F238E27FC236}">
                <a16:creationId xmlns:a16="http://schemas.microsoft.com/office/drawing/2014/main" id="{5B6313DA-C9A6-42E5-824B-7DC194E91943}"/>
              </a:ext>
            </a:extLst>
          </p:cNvPr>
          <p:cNvSpPr/>
          <p:nvPr/>
        </p:nvSpPr>
        <p:spPr>
          <a:xfrm>
            <a:off x="872455" y="3855559"/>
            <a:ext cx="3464652" cy="262909"/>
          </a:xfrm>
          <a:prstGeom prst="round2DiagRect">
            <a:avLst/>
          </a:prstGeom>
          <a:solidFill>
            <a:srgbClr val="D7D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Computer</a:t>
            </a:r>
            <a:r>
              <a:rPr lang="de-DE" sz="1400" kern="0" dirty="0">
                <a:solidFill>
                  <a:prstClr val="white"/>
                </a:solidFill>
                <a:latin typeface="TSTAR"/>
              </a:rPr>
              <a:t> Science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2A580995-2A24-A5CE-1FFE-17BC31634EE0}"/>
              </a:ext>
            </a:extLst>
          </p:cNvPr>
          <p:cNvSpPr txBox="1"/>
          <p:nvPr/>
        </p:nvSpPr>
        <p:spPr>
          <a:xfrm>
            <a:off x="895261" y="5257718"/>
            <a:ext cx="3642218" cy="32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Computer Science and Artificial Intelligence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58DA0666-E64C-D5E9-E717-30E6E9E3FBD7}"/>
              </a:ext>
            </a:extLst>
          </p:cNvPr>
          <p:cNvSpPr txBox="1"/>
          <p:nvPr/>
        </p:nvSpPr>
        <p:spPr>
          <a:xfrm>
            <a:off x="895261" y="5805248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Cybersecurity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E4C68A38-83E6-FCDC-3372-537731D9F618}"/>
              </a:ext>
            </a:extLst>
          </p:cNvPr>
          <p:cNvSpPr txBox="1"/>
          <p:nvPr/>
        </p:nvSpPr>
        <p:spPr>
          <a:xfrm>
            <a:off x="895261" y="4149322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Aircraft and Vehicle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Informatics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A956F770-04BB-DA5F-2340-B3139EF63FA4}"/>
              </a:ext>
            </a:extLst>
          </p:cNvPr>
          <p:cNvSpPr txBox="1"/>
          <p:nvPr/>
        </p:nvSpPr>
        <p:spPr>
          <a:xfrm>
            <a:off x="895261" y="5528149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Computer Science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6BC580B3-00E2-1D7F-11CF-59D7BE989C6E}"/>
              </a:ext>
            </a:extLst>
          </p:cNvPr>
          <p:cNvSpPr txBox="1"/>
          <p:nvPr/>
        </p:nvSpPr>
        <p:spPr>
          <a:xfrm>
            <a:off x="895261" y="4426421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Artificial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Intelligence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DA6F724A-F409-8E6E-138D-309FAB3B8ED2}"/>
              </a:ext>
            </a:extLst>
          </p:cNvPr>
          <p:cNvSpPr txBox="1"/>
          <p:nvPr/>
        </p:nvSpPr>
        <p:spPr>
          <a:xfrm>
            <a:off x="895261" y="6082345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User Experience Design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A4A0766C-0919-CC6E-18A4-2CF4463C7899}"/>
              </a:ext>
            </a:extLst>
          </p:cNvPr>
          <p:cNvSpPr txBox="1"/>
          <p:nvPr/>
        </p:nvSpPr>
        <p:spPr>
          <a:xfrm>
            <a:off x="4573402" y="4135246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Business Administration</a:t>
            </a:r>
          </a:p>
        </p:txBody>
      </p:sp>
      <p:sp>
        <p:nvSpPr>
          <p:cNvPr id="91" name="Rechteck: diagonal liegende Ecken abgerundet 90">
            <a:extLst>
              <a:ext uri="{FF2B5EF4-FFF2-40B4-BE49-F238E27FC236}">
                <a16:creationId xmlns:a16="http://schemas.microsoft.com/office/drawing/2014/main" id="{BDF0E1A1-432B-5EA3-63DB-E28C463B93A0}"/>
              </a:ext>
            </a:extLst>
          </p:cNvPr>
          <p:cNvSpPr/>
          <p:nvPr/>
        </p:nvSpPr>
        <p:spPr>
          <a:xfrm>
            <a:off x="4514675" y="3855559"/>
            <a:ext cx="3464652" cy="262909"/>
          </a:xfrm>
          <a:prstGeom prst="round2DiagRect">
            <a:avLst/>
          </a:prstGeom>
          <a:solidFill>
            <a:srgbClr val="E632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Business School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F9360143-D30A-0A3E-43C3-E1060B33D86E}"/>
              </a:ext>
            </a:extLst>
          </p:cNvPr>
          <p:cNvSpPr txBox="1"/>
          <p:nvPr/>
        </p:nvSpPr>
        <p:spPr>
          <a:xfrm>
            <a:off x="4573402" y="4405371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Digital Business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AE6E90C7-9F47-F4F7-4687-2B2A503E8879}"/>
              </a:ext>
            </a:extLst>
          </p:cNvPr>
          <p:cNvSpPr txBox="1"/>
          <p:nvPr/>
        </p:nvSpPr>
        <p:spPr>
          <a:xfrm>
            <a:off x="4573402" y="4675496"/>
            <a:ext cx="3878515" cy="327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Global Economics and Business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Mgmt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.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06817BAF-B79F-D191-6E1B-67C56F5421EA}"/>
              </a:ext>
            </a:extLst>
          </p:cNvPr>
          <p:cNvSpPr txBox="1"/>
          <p:nvPr/>
        </p:nvSpPr>
        <p:spPr>
          <a:xfrm>
            <a:off x="4573402" y="4938953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International Management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39FB24CA-8184-1615-125E-03D221FF045D}"/>
              </a:ext>
            </a:extLst>
          </p:cNvPr>
          <p:cNvSpPr txBox="1"/>
          <p:nvPr/>
        </p:nvSpPr>
        <p:spPr>
          <a:xfrm>
            <a:off x="4573402" y="5209078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Life Science Management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90059CFD-B203-4CDD-AB29-2653059B7DAF}"/>
              </a:ext>
            </a:extLst>
          </p:cNvPr>
          <p:cNvSpPr txBox="1"/>
          <p:nvPr/>
        </p:nvSpPr>
        <p:spPr>
          <a:xfrm>
            <a:off x="4573402" y="5479201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Media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Psychology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and Digital Business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EA9E1855-5A3E-5DAB-1510-6F20740FADF8}"/>
              </a:ext>
            </a:extLst>
          </p:cNvPr>
          <p:cNvSpPr txBox="1"/>
          <p:nvPr/>
        </p:nvSpPr>
        <p:spPr>
          <a:xfrm>
            <a:off x="8166191" y="5029720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Sustainable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Civil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</a:t>
            </a:r>
          </a:p>
        </p:txBody>
      </p:sp>
      <p:sp>
        <p:nvSpPr>
          <p:cNvPr id="98" name="Rechteck: diagonal liegende Ecken abgerundet 97">
            <a:extLst>
              <a:ext uri="{FF2B5EF4-FFF2-40B4-BE49-F238E27FC236}">
                <a16:creationId xmlns:a16="http://schemas.microsoft.com/office/drawing/2014/main" id="{A1B04FF6-D34F-6ACC-1C9F-3B009744A7B2}"/>
              </a:ext>
            </a:extLst>
          </p:cNvPr>
          <p:cNvSpPr/>
          <p:nvPr/>
        </p:nvSpPr>
        <p:spPr>
          <a:xfrm>
            <a:off x="8156895" y="3849754"/>
            <a:ext cx="3464652" cy="262909"/>
          </a:xfrm>
          <a:prstGeom prst="round2DiagRect">
            <a:avLst/>
          </a:prstGeom>
          <a:solidFill>
            <a:srgbClr val="8719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Sustainable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 Infrastructure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5ADEB7CA-95A3-99B7-0D22-EB682066257A}"/>
              </a:ext>
            </a:extLst>
          </p:cNvPr>
          <p:cNvSpPr txBox="1"/>
          <p:nvPr/>
        </p:nvSpPr>
        <p:spPr>
          <a:xfrm>
            <a:off x="8166191" y="4418245"/>
            <a:ext cx="387851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Sustainable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and Environmental Management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713A91B-281B-730B-D3E9-51559A2507A1}"/>
              </a:ext>
            </a:extLst>
          </p:cNvPr>
          <p:cNvSpPr txBox="1"/>
          <p:nvPr/>
        </p:nvSpPr>
        <p:spPr>
          <a:xfrm>
            <a:off x="8166191" y="4101525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Industrial Engineering - Construction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60CA707B-492A-6A3A-D420-8144BFCD1E58}"/>
              </a:ext>
            </a:extLst>
          </p:cNvPr>
          <p:cNvSpPr txBox="1"/>
          <p:nvPr/>
        </p:nvSpPr>
        <p:spPr>
          <a:xfrm>
            <a:off x="8166191" y="4713000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prstClr val="black"/>
                </a:solidFill>
                <a:latin typeface="TSTAR"/>
              </a:rPr>
              <a:t>Sustainable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Building Materials Technology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5C17FB59-C4A9-711E-3D36-BBA529B8379F}"/>
              </a:ext>
            </a:extLst>
          </p:cNvPr>
          <p:cNvSpPr txBox="1"/>
          <p:nvPr/>
        </p:nvSpPr>
        <p:spPr>
          <a:xfrm>
            <a:off x="895261" y="4703520"/>
            <a:ext cx="3405924" cy="333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Business Information Systems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D414BA-0B81-3C75-F8F2-BB95D42533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165" y="2193275"/>
            <a:ext cx="170514" cy="10276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BB9290-A072-66A6-B6B5-42E90C5ADE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66593" y="5400198"/>
            <a:ext cx="170514" cy="1027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A4858A0-0525-2F65-7841-FBD5E7F0C6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31375" y="2449218"/>
            <a:ext cx="170514" cy="102765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93E8BB1-A5EE-A215-84D4-3DB20EAD7C97}"/>
              </a:ext>
            </a:extLst>
          </p:cNvPr>
          <p:cNvGrpSpPr/>
          <p:nvPr/>
        </p:nvGrpSpPr>
        <p:grpSpPr>
          <a:xfrm>
            <a:off x="6718586" y="5020185"/>
            <a:ext cx="172800" cy="197394"/>
            <a:chOff x="9588647" y="3517516"/>
            <a:chExt cx="172800" cy="197394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732127B7-DDCF-7E10-C228-06CAF6FD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16" name="Picture 2" descr="Flagge von Deutschland Icon - country flags">
              <a:extLst>
                <a:ext uri="{FF2B5EF4-FFF2-40B4-BE49-F238E27FC236}">
                  <a16:creationId xmlns:a16="http://schemas.microsoft.com/office/drawing/2014/main" id="{1692548B-3208-EE00-2DAB-271EC8FBE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2A38F0A-C5A5-D5D6-9256-5D791484F8BB}"/>
              </a:ext>
            </a:extLst>
          </p:cNvPr>
          <p:cNvGrpSpPr/>
          <p:nvPr/>
        </p:nvGrpSpPr>
        <p:grpSpPr>
          <a:xfrm>
            <a:off x="7532355" y="4748225"/>
            <a:ext cx="172800" cy="197394"/>
            <a:chOff x="9588647" y="3517516"/>
            <a:chExt cx="172800" cy="197394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202B848-675A-1235-8CFD-A4959948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19" name="Picture 2" descr="Flagge von Deutschland Icon - country flags">
              <a:extLst>
                <a:ext uri="{FF2B5EF4-FFF2-40B4-BE49-F238E27FC236}">
                  <a16:creationId xmlns:a16="http://schemas.microsoft.com/office/drawing/2014/main" id="{B5651E2E-6B9D-FBF4-5D69-F67A246B1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137842B-2199-3B1B-9C5E-F32EAED78932}"/>
              </a:ext>
            </a:extLst>
          </p:cNvPr>
          <p:cNvGrpSpPr/>
          <p:nvPr/>
        </p:nvGrpSpPr>
        <p:grpSpPr>
          <a:xfrm>
            <a:off x="2107608" y="5891621"/>
            <a:ext cx="172800" cy="197394"/>
            <a:chOff x="9588647" y="3517516"/>
            <a:chExt cx="172800" cy="197394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8562E5A-721B-6DB8-0333-93BE9A898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24" name="Picture 2" descr="Flagge von Deutschland Icon - country flags">
              <a:extLst>
                <a:ext uri="{FF2B5EF4-FFF2-40B4-BE49-F238E27FC236}">
                  <a16:creationId xmlns:a16="http://schemas.microsoft.com/office/drawing/2014/main" id="{0C2A1874-F912-17EB-6D1C-E214C97B6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B92C54FA-6C20-9BCD-9452-E49E173B0C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85506" y="5160736"/>
            <a:ext cx="170514" cy="102765"/>
          </a:xfrm>
          <a:prstGeom prst="rect">
            <a:avLst/>
          </a:prstGeom>
        </p:spPr>
      </p:pic>
      <p:pic>
        <p:nvPicPr>
          <p:cNvPr id="7" name="Picture 2" descr="Flagge von Deutschland Icon - country flags">
            <a:extLst>
              <a:ext uri="{FF2B5EF4-FFF2-40B4-BE49-F238E27FC236}">
                <a16:creationId xmlns:a16="http://schemas.microsoft.com/office/drawing/2014/main" id="{46B16423-D203-05DF-4E6D-0BE90A47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8641" y="5160735"/>
            <a:ext cx="171277" cy="1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E55AD85-B1EE-3EAE-EB54-0460A4C8358A}"/>
              </a:ext>
            </a:extLst>
          </p:cNvPr>
          <p:cNvSpPr txBox="1"/>
          <p:nvPr/>
        </p:nvSpPr>
        <p:spPr>
          <a:xfrm>
            <a:off x="8166191" y="5334681"/>
            <a:ext cx="387851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Sustainability Management and Technologies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82E515A-3541-5B64-5D1A-72DF1787DA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25861" y="3228600"/>
            <a:ext cx="170514" cy="102765"/>
          </a:xfrm>
          <a:prstGeom prst="rect">
            <a:avLst/>
          </a:prstGeom>
        </p:spPr>
      </p:pic>
      <p:pic>
        <p:nvPicPr>
          <p:cNvPr id="29" name="Picture 2" descr="Flagge von Deutschland Icon - country flags">
            <a:extLst>
              <a:ext uri="{FF2B5EF4-FFF2-40B4-BE49-F238E27FC236}">
                <a16:creationId xmlns:a16="http://schemas.microsoft.com/office/drawing/2014/main" id="{F82B27F6-7A3B-1780-CF12-2D622CEF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38996" y="3228599"/>
            <a:ext cx="171277" cy="1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79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D3B62B-61A8-318E-7E98-1D5F307F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000346-7BFD-E039-4AE7-A510B170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E7B0090-F585-CB3E-E3C0-E6BD14E346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courses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79DA0C5-CCAD-EC32-FB88-BF706E08B9AC}"/>
              </a:ext>
            </a:extLst>
          </p:cNvPr>
          <p:cNvSpPr txBox="1"/>
          <p:nvPr/>
        </p:nvSpPr>
        <p:spPr>
          <a:xfrm>
            <a:off x="838200" y="2093721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AI-Engineering of Autonomous Systems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392EFA1-CD9C-B84A-75F0-27D2B88369AD}"/>
              </a:ext>
            </a:extLst>
          </p:cNvPr>
          <p:cNvSpPr txBox="1"/>
          <p:nvPr/>
        </p:nvSpPr>
        <p:spPr>
          <a:xfrm>
            <a:off x="838200" y="2364942"/>
            <a:ext cx="381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Applied Research in Engineering Sciences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794042-4CB7-6B60-2411-3C0E00C9F14F}"/>
              </a:ext>
            </a:extLst>
          </p:cNvPr>
          <p:cNvSpPr txBox="1"/>
          <p:nvPr/>
        </p:nvSpPr>
        <p:spPr>
          <a:xfrm>
            <a:off x="838200" y="2636163"/>
            <a:ext cx="3922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prstClr val="black"/>
                </a:solidFill>
                <a:latin typeface="TSTAR"/>
              </a:rPr>
              <a:t>Automated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Driving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and Vehicle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Safety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BA167A-B850-95D8-B0AD-48346C41655F}"/>
              </a:ext>
            </a:extLst>
          </p:cNvPr>
          <p:cNvSpPr txBox="1"/>
          <p:nvPr/>
        </p:nvSpPr>
        <p:spPr>
          <a:xfrm>
            <a:off x="838200" y="2907384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prstClr val="black"/>
                </a:solidFill>
                <a:latin typeface="TSTAR"/>
              </a:rPr>
              <a:t>Electrical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 and Electric Mobility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B265A7-03C5-D2AC-8846-96A7CAA9D59C}"/>
              </a:ext>
            </a:extLst>
          </p:cNvPr>
          <p:cNvSpPr txBox="1"/>
          <p:nvPr/>
        </p:nvSpPr>
        <p:spPr>
          <a:xfrm>
            <a:off x="4508186" y="2005336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Automotive Production Engineering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5DDF56-9E96-2A27-B7CD-F91B774600E8}"/>
              </a:ext>
            </a:extLst>
          </p:cNvPr>
          <p:cNvSpPr txBox="1"/>
          <p:nvPr/>
        </p:nvSpPr>
        <p:spPr>
          <a:xfrm>
            <a:off x="4508186" y="2277445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Design Leadership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F57B2D-6F3F-F39A-5D20-4C7B3A0090DA}"/>
              </a:ext>
            </a:extLst>
          </p:cNvPr>
          <p:cNvSpPr txBox="1"/>
          <p:nvPr/>
        </p:nvSpPr>
        <p:spPr>
          <a:xfrm>
            <a:off x="4508186" y="2549554"/>
            <a:ext cx="340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Digital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Procurement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&amp;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Sustainable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Supply Chain Management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744621-675E-0BD5-885E-1E387D590835}"/>
              </a:ext>
            </a:extLst>
          </p:cNvPr>
          <p:cNvSpPr txBox="1"/>
          <p:nvPr/>
        </p:nvSpPr>
        <p:spPr>
          <a:xfrm>
            <a:off x="4508186" y="3309215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Engineering and Management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A99C64-FB68-2148-E9CD-5BAB59DDC58A}"/>
              </a:ext>
            </a:extLst>
          </p:cNvPr>
          <p:cNvSpPr txBox="1"/>
          <p:nvPr/>
        </p:nvSpPr>
        <p:spPr>
          <a:xfrm>
            <a:off x="8156190" y="2305238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Automotive Engineering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3645FA3-A6BE-2E77-CC65-144E061478F1}"/>
              </a:ext>
            </a:extLst>
          </p:cNvPr>
          <p:cNvSpPr txBox="1"/>
          <p:nvPr/>
        </p:nvSpPr>
        <p:spPr>
          <a:xfrm>
            <a:off x="8156190" y="2005335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Aerospace Engineering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DA11227-DDFD-12EE-78C8-782B154E1A6B}"/>
              </a:ext>
            </a:extLst>
          </p:cNvPr>
          <p:cNvSpPr txBox="1"/>
          <p:nvPr/>
        </p:nvSpPr>
        <p:spPr>
          <a:xfrm>
            <a:off x="8156190" y="3204947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Renewable Energy Systems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B8E4C1D-AA6D-F92A-3A7B-B922F3155DFC}"/>
              </a:ext>
            </a:extLst>
          </p:cNvPr>
          <p:cNvSpPr txBox="1"/>
          <p:nvPr/>
        </p:nvSpPr>
        <p:spPr>
          <a:xfrm>
            <a:off x="829056" y="3178605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International Automotive Engineering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F6E5A7-CF8E-45B0-D6BC-538469F65E5A}"/>
              </a:ext>
            </a:extLst>
          </p:cNvPr>
          <p:cNvSpPr txBox="1"/>
          <p:nvPr/>
        </p:nvSpPr>
        <p:spPr>
          <a:xfrm>
            <a:off x="8156190" y="2605141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Hydrogen Technologies and Economics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35E3E02-0FEE-439E-DB74-6859749BB942}"/>
              </a:ext>
            </a:extLst>
          </p:cNvPr>
          <p:cNvSpPr txBox="1"/>
          <p:nvPr/>
        </p:nvSpPr>
        <p:spPr>
          <a:xfrm>
            <a:off x="8156190" y="2905044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Material Science in Engineering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554E264-5E57-FBF0-64A5-D12482CC6EBF}"/>
              </a:ext>
            </a:extLst>
          </p:cNvPr>
          <p:cNvSpPr txBox="1"/>
          <p:nvPr/>
        </p:nvSpPr>
        <p:spPr>
          <a:xfrm>
            <a:off x="876365" y="4811482"/>
            <a:ext cx="381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Business Information Systems Engineering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93ABCEF-11EE-3F81-A883-73653DDF75BB}"/>
              </a:ext>
            </a:extLst>
          </p:cNvPr>
          <p:cNvSpPr txBox="1"/>
          <p:nvPr/>
        </p:nvSpPr>
        <p:spPr>
          <a:xfrm>
            <a:off x="876365" y="5110111"/>
            <a:ext cx="3922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Cloud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Applications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and Security Engineering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35AEEE0-2FD4-1546-32EC-750A5FDBE649}"/>
              </a:ext>
            </a:extLst>
          </p:cNvPr>
          <p:cNvSpPr txBox="1"/>
          <p:nvPr/>
        </p:nvSpPr>
        <p:spPr>
          <a:xfrm>
            <a:off x="876365" y="4512853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prstClr val="black"/>
                </a:solidFill>
                <a:latin typeface="TSTAR"/>
              </a:rPr>
              <a:t>Artificial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Intelligence</a:t>
            </a:r>
            <a:endParaRPr lang="de-DE" sz="1400" dirty="0">
              <a:solidFill>
                <a:prstClr val="black"/>
              </a:solidFill>
              <a:latin typeface="TSTAR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E36212B-9838-D9B4-137B-7CA97352B2F7}"/>
              </a:ext>
            </a:extLst>
          </p:cNvPr>
          <p:cNvSpPr txBox="1"/>
          <p:nvPr/>
        </p:nvSpPr>
        <p:spPr>
          <a:xfrm>
            <a:off x="876365" y="5408739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User Experience Design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E0CF0A6-CFA5-B840-9559-442BA0F41B59}"/>
              </a:ext>
            </a:extLst>
          </p:cNvPr>
          <p:cNvSpPr txBox="1"/>
          <p:nvPr/>
        </p:nvSpPr>
        <p:spPr>
          <a:xfrm>
            <a:off x="4564308" y="4504420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Automotive &amp; Mobility Management</a:t>
            </a:r>
          </a:p>
        </p:txBody>
      </p:sp>
      <p:sp>
        <p:nvSpPr>
          <p:cNvPr id="29" name="Rechteck: diagonal liegende Ecken abgerundet 28">
            <a:extLst>
              <a:ext uri="{FF2B5EF4-FFF2-40B4-BE49-F238E27FC236}">
                <a16:creationId xmlns:a16="http://schemas.microsoft.com/office/drawing/2014/main" id="{2654B963-55BB-9117-77F4-9D8A3FD82FD5}"/>
              </a:ext>
            </a:extLst>
          </p:cNvPr>
          <p:cNvSpPr/>
          <p:nvPr/>
        </p:nvSpPr>
        <p:spPr>
          <a:xfrm>
            <a:off x="4513970" y="4241511"/>
            <a:ext cx="3464652" cy="262909"/>
          </a:xfrm>
          <a:prstGeom prst="round2DiagRect">
            <a:avLst/>
          </a:prstGeom>
          <a:solidFill>
            <a:srgbClr val="E632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Business School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E074E33-5FF0-31AF-49CA-847826600B03}"/>
              </a:ext>
            </a:extLst>
          </p:cNvPr>
          <p:cNvSpPr txBox="1"/>
          <p:nvPr/>
        </p:nvSpPr>
        <p:spPr>
          <a:xfrm>
            <a:off x="4564308" y="4777596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Entrepreneurship and Digital Business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BE8BF14-3C37-B800-2ED0-FFF07E9B3C8C}"/>
              </a:ext>
            </a:extLst>
          </p:cNvPr>
          <p:cNvSpPr txBox="1"/>
          <p:nvPr/>
        </p:nvSpPr>
        <p:spPr>
          <a:xfrm>
            <a:off x="4564308" y="5050772"/>
            <a:ext cx="358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Financial Management and Controlling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5E2D3E5-3DC0-8984-A086-1E3B466F15DF}"/>
              </a:ext>
            </a:extLst>
          </p:cNvPr>
          <p:cNvSpPr txBox="1"/>
          <p:nvPr/>
        </p:nvSpPr>
        <p:spPr>
          <a:xfrm>
            <a:off x="4564308" y="5323948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Global Business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DCB9975-CDF1-CD1C-0EDD-28CF2A94E8C2}"/>
              </a:ext>
            </a:extLst>
          </p:cNvPr>
          <p:cNvSpPr txBox="1"/>
          <p:nvPr/>
        </p:nvSpPr>
        <p:spPr>
          <a:xfrm>
            <a:off x="4564308" y="5597124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Marketing/ Sales / Media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F622542-FF24-706A-2D0F-4FD3AF74F93C}"/>
              </a:ext>
            </a:extLst>
          </p:cNvPr>
          <p:cNvSpPr txBox="1"/>
          <p:nvPr/>
        </p:nvSpPr>
        <p:spPr>
          <a:xfrm>
            <a:off x="4564308" y="5870300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Retail and Consumer Management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C7E6433-6A3B-A970-9D89-6561DC66A63B}"/>
              </a:ext>
            </a:extLst>
          </p:cNvPr>
          <p:cNvSpPr txBox="1"/>
          <p:nvPr/>
        </p:nvSpPr>
        <p:spPr>
          <a:xfrm>
            <a:off x="838200" y="3449828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Patent Engineering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FE62B66-CB30-6087-610A-E3122F6C3BCF}"/>
              </a:ext>
            </a:extLst>
          </p:cNvPr>
          <p:cNvSpPr txBox="1"/>
          <p:nvPr/>
        </p:nvSpPr>
        <p:spPr>
          <a:xfrm>
            <a:off x="4508186" y="3581324"/>
            <a:ext cx="3641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Global Foresight &amp; Technology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Mgmt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.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6BCE3A8-6571-5C25-8223-59ACAB8172A6}"/>
              </a:ext>
            </a:extLst>
          </p:cNvPr>
          <p:cNvSpPr txBox="1"/>
          <p:nvPr/>
        </p:nvSpPr>
        <p:spPr>
          <a:xfrm>
            <a:off x="4508186" y="3037106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Engineering and Business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A6EB3A1-D886-1435-22A3-8C8F99AE14BC}"/>
              </a:ext>
            </a:extLst>
          </p:cNvPr>
          <p:cNvSpPr txBox="1"/>
          <p:nvPr/>
        </p:nvSpPr>
        <p:spPr>
          <a:xfrm>
            <a:off x="4564308" y="6143478"/>
            <a:ext cx="340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Taxation and Consulting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A2493B5-2B27-1777-B888-F1F7883440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79652" y="2208624"/>
            <a:ext cx="170514" cy="102765"/>
          </a:xfrm>
          <a:prstGeom prst="rect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14D49CC-886D-C01E-D36D-39603312FB24}"/>
              </a:ext>
            </a:extLst>
          </p:cNvPr>
          <p:cNvGrpSpPr/>
          <p:nvPr/>
        </p:nvGrpSpPr>
        <p:grpSpPr>
          <a:xfrm>
            <a:off x="7528361" y="4861158"/>
            <a:ext cx="172800" cy="197394"/>
            <a:chOff x="9588647" y="3517516"/>
            <a:chExt cx="172800" cy="197394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3D53528-4CC2-AF56-1FA4-B3AD7414C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42" name="Picture 2" descr="Flagge von Deutschland Icon - country flags">
              <a:extLst>
                <a:ext uri="{FF2B5EF4-FFF2-40B4-BE49-F238E27FC236}">
                  <a16:creationId xmlns:a16="http://schemas.microsoft.com/office/drawing/2014/main" id="{75B5E985-7B2E-AA8B-6613-9B00DB8B5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Grafik 42">
            <a:extLst>
              <a:ext uri="{FF2B5EF4-FFF2-40B4-BE49-F238E27FC236}">
                <a16:creationId xmlns:a16="http://schemas.microsoft.com/office/drawing/2014/main" id="{F68C2B27-DB38-1B52-5F4A-E1CBCB4535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10743" y="2393116"/>
            <a:ext cx="170514" cy="102765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EB130DC-8D16-F715-2807-7DB0F3CEC240}"/>
              </a:ext>
            </a:extLst>
          </p:cNvPr>
          <p:cNvGrpSpPr/>
          <p:nvPr/>
        </p:nvGrpSpPr>
        <p:grpSpPr>
          <a:xfrm>
            <a:off x="7526838" y="5126601"/>
            <a:ext cx="172800" cy="197394"/>
            <a:chOff x="9588647" y="3517516"/>
            <a:chExt cx="172800" cy="197394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F03262F3-2301-A958-17A1-1A32A01C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46" name="Picture 2" descr="Flagge von Deutschland Icon - country flags">
              <a:extLst>
                <a:ext uri="{FF2B5EF4-FFF2-40B4-BE49-F238E27FC236}">
                  <a16:creationId xmlns:a16="http://schemas.microsoft.com/office/drawing/2014/main" id="{ED1540AB-6A04-3AD0-BD68-8CF6F8895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CFB6F57C-B86B-336A-DF14-E84610902718}"/>
              </a:ext>
            </a:extLst>
          </p:cNvPr>
          <p:cNvGrpSpPr/>
          <p:nvPr/>
        </p:nvGrpSpPr>
        <p:grpSpPr>
          <a:xfrm>
            <a:off x="6562103" y="5637188"/>
            <a:ext cx="172800" cy="197394"/>
            <a:chOff x="9588647" y="3517516"/>
            <a:chExt cx="172800" cy="197394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28A6F7F-2B80-7168-B89A-DE2EBC884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49" name="Picture 2" descr="Flagge von Deutschland Icon - country flags">
              <a:extLst>
                <a:ext uri="{FF2B5EF4-FFF2-40B4-BE49-F238E27FC236}">
                  <a16:creationId xmlns:a16="http://schemas.microsoft.com/office/drawing/2014/main" id="{E44DFF3D-4C85-23F5-CF94-8150D51C2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5F6C60C2-FB1F-4286-F6D9-712818F46B65}"/>
              </a:ext>
            </a:extLst>
          </p:cNvPr>
          <p:cNvGrpSpPr/>
          <p:nvPr/>
        </p:nvGrpSpPr>
        <p:grpSpPr>
          <a:xfrm>
            <a:off x="3784108" y="2691484"/>
            <a:ext cx="172800" cy="197394"/>
            <a:chOff x="9588647" y="3517516"/>
            <a:chExt cx="172800" cy="197394"/>
          </a:xfrm>
        </p:grpSpPr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D2DCBAAC-7C94-4E3B-2599-18B34FF1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52" name="Picture 2" descr="Flagge von Deutschland Icon - country flags">
              <a:extLst>
                <a:ext uri="{FF2B5EF4-FFF2-40B4-BE49-F238E27FC236}">
                  <a16:creationId xmlns:a16="http://schemas.microsoft.com/office/drawing/2014/main" id="{E093F7AE-D502-0E47-1498-1E8EC0558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Grafik 52">
            <a:extLst>
              <a:ext uri="{FF2B5EF4-FFF2-40B4-BE49-F238E27FC236}">
                <a16:creationId xmlns:a16="http://schemas.microsoft.com/office/drawing/2014/main" id="{FFCBC553-451A-E183-AACC-7DA1BE7D26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15744" y="4621968"/>
            <a:ext cx="170514" cy="102765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044DEC98-3978-FC34-72F6-6C1DD7E8A2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34320" y="2109226"/>
            <a:ext cx="170514" cy="102765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80E5D6C0-8F76-92D9-BE8A-1F9F961B3A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17097" y="5453130"/>
            <a:ext cx="170514" cy="102765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E59473D2-EB3B-21D5-B871-E3EDD4FCF5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62497" y="3440376"/>
            <a:ext cx="170514" cy="102765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8A58A0FF-5733-0E7C-D61D-790756F8D4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47669" y="3304954"/>
            <a:ext cx="170514" cy="102765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67F4BE10-98B9-F397-0A01-C1DEDD5C42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09842" y="3310383"/>
            <a:ext cx="170514" cy="102765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A611A5BF-168C-1FC1-6252-2ADA99DEB9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83936" y="5978312"/>
            <a:ext cx="170514" cy="102765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90E89DB9-E15F-ACC4-71D1-2233582B8316}"/>
              </a:ext>
            </a:extLst>
          </p:cNvPr>
          <p:cNvGrpSpPr/>
          <p:nvPr/>
        </p:nvGrpSpPr>
        <p:grpSpPr>
          <a:xfrm>
            <a:off x="11181000" y="2622432"/>
            <a:ext cx="172800" cy="197394"/>
            <a:chOff x="9588647" y="3517516"/>
            <a:chExt cx="172800" cy="197394"/>
          </a:xfrm>
        </p:grpSpPr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8FA8537-C4EA-BAAC-39C3-1CC2B69B0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647" y="3610767"/>
              <a:ext cx="172800" cy="104143"/>
            </a:xfrm>
            <a:prstGeom prst="rect">
              <a:avLst/>
            </a:prstGeom>
          </p:spPr>
        </p:pic>
        <p:pic>
          <p:nvPicPr>
            <p:cNvPr id="62" name="Picture 2" descr="Flagge von Deutschland Icon - country flags">
              <a:extLst>
                <a:ext uri="{FF2B5EF4-FFF2-40B4-BE49-F238E27FC236}">
                  <a16:creationId xmlns:a16="http://schemas.microsoft.com/office/drawing/2014/main" id="{8DEF3F38-F45D-8E79-877A-AF1F6DBCF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647" y="3517516"/>
              <a:ext cx="171277" cy="102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Grafik 62">
            <a:extLst>
              <a:ext uri="{FF2B5EF4-FFF2-40B4-BE49-F238E27FC236}">
                <a16:creationId xmlns:a16="http://schemas.microsoft.com/office/drawing/2014/main" id="{3B11F7F0-3FCF-D2B9-DB53-112EC70D2C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63150" y="5518305"/>
            <a:ext cx="170514" cy="1027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71FA2AA-E242-4667-8040-AB34892CAB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19577" y="3699216"/>
            <a:ext cx="170514" cy="102765"/>
          </a:xfrm>
          <a:prstGeom prst="rect">
            <a:avLst/>
          </a:prstGeom>
        </p:spPr>
      </p:pic>
      <p:sp>
        <p:nvSpPr>
          <p:cNvPr id="64" name="Rechteck: diagonal liegende Ecken abgerundet 63">
            <a:extLst>
              <a:ext uri="{FF2B5EF4-FFF2-40B4-BE49-F238E27FC236}">
                <a16:creationId xmlns:a16="http://schemas.microsoft.com/office/drawing/2014/main" id="{9CA06562-65B9-412D-018E-66DD4A97B5E0}"/>
              </a:ext>
            </a:extLst>
          </p:cNvPr>
          <p:cNvSpPr/>
          <p:nvPr/>
        </p:nvSpPr>
        <p:spPr>
          <a:xfrm>
            <a:off x="872455" y="1602689"/>
            <a:ext cx="3464652" cy="421582"/>
          </a:xfrm>
          <a:prstGeom prst="round2DiagRect">
            <a:avLst/>
          </a:prstGeom>
          <a:solidFill>
            <a:srgbClr val="96B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Electrical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 Engineering and Information Technology</a:t>
            </a:r>
          </a:p>
        </p:txBody>
      </p:sp>
      <p:sp>
        <p:nvSpPr>
          <p:cNvPr id="65" name="Rechteck: diagonal liegende Ecken abgerundet 64">
            <a:extLst>
              <a:ext uri="{FF2B5EF4-FFF2-40B4-BE49-F238E27FC236}">
                <a16:creationId xmlns:a16="http://schemas.microsoft.com/office/drawing/2014/main" id="{2BDC41BF-BE47-52A8-A937-0F15C9F6BF49}"/>
              </a:ext>
            </a:extLst>
          </p:cNvPr>
          <p:cNvSpPr/>
          <p:nvPr/>
        </p:nvSpPr>
        <p:spPr>
          <a:xfrm>
            <a:off x="4524199" y="1605998"/>
            <a:ext cx="3464652" cy="262909"/>
          </a:xfrm>
          <a:prstGeom prst="round2DiagRect">
            <a:avLst/>
          </a:prstGeom>
          <a:solidFill>
            <a:srgbClr val="F08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Engineering and Management</a:t>
            </a:r>
          </a:p>
        </p:txBody>
      </p:sp>
      <p:sp>
        <p:nvSpPr>
          <p:cNvPr id="66" name="Rechteck: diagonal liegende Ecken abgerundet 65">
            <a:extLst>
              <a:ext uri="{FF2B5EF4-FFF2-40B4-BE49-F238E27FC236}">
                <a16:creationId xmlns:a16="http://schemas.microsoft.com/office/drawing/2014/main" id="{47B63767-DB25-7A06-0040-039C3F1FE80C}"/>
              </a:ext>
            </a:extLst>
          </p:cNvPr>
          <p:cNvSpPr/>
          <p:nvPr/>
        </p:nvSpPr>
        <p:spPr>
          <a:xfrm>
            <a:off x="8166191" y="1605900"/>
            <a:ext cx="3464652" cy="262909"/>
          </a:xfrm>
          <a:prstGeom prst="round2DiagRect">
            <a:avLst/>
          </a:prstGeom>
          <a:solidFill>
            <a:srgbClr val="0096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Mechanical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 Engineering</a:t>
            </a:r>
          </a:p>
        </p:txBody>
      </p:sp>
      <p:sp>
        <p:nvSpPr>
          <p:cNvPr id="67" name="Rechteck: diagonal liegende Ecken abgerundet 66">
            <a:extLst>
              <a:ext uri="{FF2B5EF4-FFF2-40B4-BE49-F238E27FC236}">
                <a16:creationId xmlns:a16="http://schemas.microsoft.com/office/drawing/2014/main" id="{42066FAC-FA90-ED21-600C-D6863CCE55FA}"/>
              </a:ext>
            </a:extLst>
          </p:cNvPr>
          <p:cNvSpPr/>
          <p:nvPr/>
        </p:nvSpPr>
        <p:spPr>
          <a:xfrm>
            <a:off x="887190" y="4241511"/>
            <a:ext cx="3464652" cy="262909"/>
          </a:xfrm>
          <a:prstGeom prst="round2DiagRect">
            <a:avLst/>
          </a:prstGeom>
          <a:solidFill>
            <a:srgbClr val="D7D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Computer</a:t>
            </a:r>
            <a:r>
              <a:rPr lang="de-DE" sz="1400" kern="0" dirty="0">
                <a:solidFill>
                  <a:prstClr val="white"/>
                </a:solidFill>
                <a:latin typeface="TSTAR"/>
              </a:rPr>
              <a:t> Science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34161D-0704-47A7-FB2C-0445ED6B69BE}"/>
              </a:ext>
            </a:extLst>
          </p:cNvPr>
          <p:cNvSpPr txBox="1"/>
          <p:nvPr/>
        </p:nvSpPr>
        <p:spPr>
          <a:xfrm>
            <a:off x="8156189" y="3528568"/>
            <a:ext cx="358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prstClr val="black"/>
                </a:solidFill>
                <a:latin typeface="TSTAR"/>
              </a:rPr>
              <a:t>Technical Development in </a:t>
            </a:r>
            <a:r>
              <a:rPr lang="de-DE" sz="1400" dirty="0" err="1">
                <a:solidFill>
                  <a:prstClr val="black"/>
                </a:solidFill>
                <a:latin typeface="TSTAR"/>
              </a:rPr>
              <a:t>Mechanical</a:t>
            </a:r>
            <a:r>
              <a:rPr lang="de-DE" sz="1400" dirty="0">
                <a:solidFill>
                  <a:prstClr val="black"/>
                </a:solidFill>
                <a:latin typeface="TSTAR"/>
              </a:rPr>
              <a:t> Engineering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3D0CF66-0FF2-DC95-ABCF-9D200CB3ED5E}"/>
              </a:ext>
            </a:extLst>
          </p:cNvPr>
          <p:cNvSpPr txBox="1"/>
          <p:nvPr/>
        </p:nvSpPr>
        <p:spPr>
          <a:xfrm>
            <a:off x="8156895" y="4411448"/>
            <a:ext cx="3405924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>
                <a:solidFill>
                  <a:prstClr val="black"/>
                </a:solidFill>
                <a:latin typeface="TSTAR"/>
              </a:rPr>
              <a:t>Sustainability Management and Technologies </a:t>
            </a:r>
          </a:p>
        </p:txBody>
      </p:sp>
      <p:sp>
        <p:nvSpPr>
          <p:cNvPr id="17" name="Rechteck: diagonal liegende Ecken abgerundet 16">
            <a:extLst>
              <a:ext uri="{FF2B5EF4-FFF2-40B4-BE49-F238E27FC236}">
                <a16:creationId xmlns:a16="http://schemas.microsoft.com/office/drawing/2014/main" id="{90D9F38B-D481-4DCD-C7B6-8616349D49F4}"/>
              </a:ext>
            </a:extLst>
          </p:cNvPr>
          <p:cNvSpPr/>
          <p:nvPr/>
        </p:nvSpPr>
        <p:spPr>
          <a:xfrm>
            <a:off x="8158907" y="4157793"/>
            <a:ext cx="3464652" cy="262909"/>
          </a:xfrm>
          <a:prstGeom prst="round2DiagRect">
            <a:avLst/>
          </a:prstGeom>
          <a:solidFill>
            <a:srgbClr val="87193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  <a:ea typeface="+mn-ea"/>
                <a:cs typeface="+mn-cs"/>
              </a:rPr>
              <a:t>Nachhaltige Infrastruktur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7456563-385D-B963-D8EF-482D3729DC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263098" y="4789518"/>
            <a:ext cx="170514" cy="1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8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79C49A-645A-9F51-E39F-C2E0BFC6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F2F3A-8C2B-F746-8D2A-4A182C7B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THISuccess</a:t>
            </a:r>
            <a:r>
              <a:rPr lang="de-DE" baseline="30000" dirty="0" err="1"/>
              <a:t>AI</a:t>
            </a:r>
            <a:endParaRPr lang="de-DE" baseline="300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A943439-4883-30AA-D503-D4CDE6C0B6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27CADC-A5B8-9E3B-2AAF-6B546CACA1EC}"/>
              </a:ext>
            </a:extLst>
          </p:cNvPr>
          <p:cNvSpPr txBox="1"/>
          <p:nvPr/>
        </p:nvSpPr>
        <p:spPr bwMode="auto">
          <a:xfrm>
            <a:off x="1935502" y="1763262"/>
            <a:ext cx="172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 b="1" dirty="0" err="1">
                <a:latin typeface="TSTAR" panose="020B0604020202020204"/>
              </a:rPr>
              <a:t>Objective</a:t>
            </a:r>
            <a:endParaRPr dirty="0">
              <a:latin typeface="TSTAR" panose="020B060402020202020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B3169D-5863-95ED-020D-348EAE19DC96}"/>
              </a:ext>
            </a:extLst>
          </p:cNvPr>
          <p:cNvSpPr txBox="1"/>
          <p:nvPr/>
        </p:nvSpPr>
        <p:spPr bwMode="auto">
          <a:xfrm>
            <a:off x="1935502" y="2161911"/>
            <a:ext cx="4160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latin typeface="TSTAR" panose="020B0604020202020204"/>
              </a:rPr>
              <a:t>Establishment of </a:t>
            </a:r>
            <a:r>
              <a:rPr lang="de-DE" sz="1600" i="1" dirty="0" err="1">
                <a:latin typeface="TSTAR" panose="020B0604020202020204"/>
              </a:rPr>
              <a:t>individualised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learning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paths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using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learning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analystics</a:t>
            </a:r>
            <a:r>
              <a:rPr lang="de-DE" sz="1600" i="1" dirty="0">
                <a:latin typeface="TSTAR" panose="020B0604020202020204"/>
              </a:rPr>
              <a:t> in </a:t>
            </a:r>
            <a:r>
              <a:rPr lang="de-DE" sz="1600" i="1" dirty="0" err="1">
                <a:latin typeface="TSTAR" panose="020B0604020202020204"/>
              </a:rPr>
              <a:t>four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pilot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test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modules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to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strenghten</a:t>
            </a:r>
            <a:r>
              <a:rPr lang="de-DE" sz="1600" i="1" dirty="0">
                <a:latin typeface="TSTAR" panose="020B0604020202020204"/>
              </a:rPr>
              <a:t> individual </a:t>
            </a:r>
            <a:r>
              <a:rPr lang="de-DE" sz="1600" i="1" dirty="0" err="1">
                <a:latin typeface="TSTAR" panose="020B0604020202020204"/>
              </a:rPr>
              <a:t>study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success</a:t>
            </a:r>
            <a:r>
              <a:rPr lang="de-DE" sz="1600" i="1" dirty="0">
                <a:latin typeface="TSTAR" panose="020B0604020202020204"/>
              </a:rPr>
              <a:t> and </a:t>
            </a:r>
            <a:r>
              <a:rPr lang="de-DE" sz="1600" i="1" dirty="0" err="1">
                <a:latin typeface="TSTAR" panose="020B0604020202020204"/>
              </a:rPr>
              <a:t>reduce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the</a:t>
            </a:r>
            <a:r>
              <a:rPr lang="de-DE" sz="1600" i="1" dirty="0">
                <a:latin typeface="TSTAR" panose="020B0604020202020204"/>
              </a:rPr>
              <a:t> </a:t>
            </a:r>
            <a:r>
              <a:rPr lang="de-DE" sz="1600" i="1" dirty="0" err="1">
                <a:latin typeface="TSTAR" panose="020B0604020202020204"/>
              </a:rPr>
              <a:t>dropout</a:t>
            </a:r>
            <a:r>
              <a:rPr lang="de-DE" sz="1600" i="1" dirty="0">
                <a:latin typeface="TSTAR" panose="020B0604020202020204"/>
              </a:rPr>
              <a:t> rate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49C848-E637-46A9-4299-7F1483A4CA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1008881" y="2374238"/>
            <a:ext cx="720000" cy="720000"/>
          </a:xfrm>
          <a:prstGeom prst="rect">
            <a:avLst/>
          </a:prstGeom>
        </p:spPr>
      </p:pic>
      <p:sp>
        <p:nvSpPr>
          <p:cNvPr id="9" name="Rechteck: diagonal liegende Ecken abgerundet 8">
            <a:extLst>
              <a:ext uri="{FF2B5EF4-FFF2-40B4-BE49-F238E27FC236}">
                <a16:creationId xmlns:a16="http://schemas.microsoft.com/office/drawing/2014/main" id="{56428CD1-B8ED-49AE-7A13-F69D659D103A}"/>
              </a:ext>
            </a:extLst>
          </p:cNvPr>
          <p:cNvSpPr/>
          <p:nvPr/>
        </p:nvSpPr>
        <p:spPr bwMode="auto">
          <a:xfrm>
            <a:off x="1257518" y="4063332"/>
            <a:ext cx="3389769" cy="132343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5A9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>
              <a:defRPr/>
            </a:pPr>
            <a:endParaRPr lang="de-DE" sz="1100">
              <a:latin typeface="TSTAR" panose="020B060402020202020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6F75F4C-5054-DBCC-DF0D-57105E59C5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5188979" y="4798711"/>
            <a:ext cx="504000" cy="504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9BC50B-10E0-FE7A-A5A8-C800BC81D2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4898680" y="4370558"/>
            <a:ext cx="432000" cy="43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8E19EFF-DB44-6B80-02AA-99C7A5180E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5091945" y="5302711"/>
            <a:ext cx="504000" cy="504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329726-6D3B-2C90-95BA-8981F852CC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4834569" y="4887908"/>
            <a:ext cx="432000" cy="432000"/>
          </a:xfrm>
          <a:prstGeom prst="rect">
            <a:avLst/>
          </a:prstGeom>
        </p:spPr>
      </p:pic>
      <p:sp>
        <p:nvSpPr>
          <p:cNvPr id="14" name="Rechteck: diagonal liegende Ecken abgerundet 13">
            <a:extLst>
              <a:ext uri="{FF2B5EF4-FFF2-40B4-BE49-F238E27FC236}">
                <a16:creationId xmlns:a16="http://schemas.microsoft.com/office/drawing/2014/main" id="{D8D87E4B-BF12-FFC6-543F-9458B74B4B7D}"/>
              </a:ext>
            </a:extLst>
          </p:cNvPr>
          <p:cNvSpPr/>
          <p:nvPr/>
        </p:nvSpPr>
        <p:spPr bwMode="auto">
          <a:xfrm>
            <a:off x="3986633" y="3631754"/>
            <a:ext cx="1289935" cy="52008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2"/>
                </a:solidFill>
                <a:latin typeface="TSTAR" panose="020B0604020202020204"/>
              </a:rPr>
              <a:t>Individual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</a:rPr>
              <a:t>learning</a:t>
            </a:r>
            <a:r>
              <a:rPr lang="de-DE" sz="1000" b="1" dirty="0">
                <a:solidFill>
                  <a:schemeClr val="tx2"/>
                </a:solidFill>
                <a:latin typeface="TSTAR" panose="020B0604020202020204"/>
              </a:rPr>
              <a:t>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</a:rPr>
              <a:t>success</a:t>
            </a:r>
            <a:endParaRPr dirty="0">
              <a:latin typeface="TSTAR" panose="020B0604020202020204"/>
            </a:endParaRPr>
          </a:p>
        </p:txBody>
      </p:sp>
      <p:sp>
        <p:nvSpPr>
          <p:cNvPr id="15" name="Rechteck: diagonal liegende Ecken abgerundet 14">
            <a:extLst>
              <a:ext uri="{FF2B5EF4-FFF2-40B4-BE49-F238E27FC236}">
                <a16:creationId xmlns:a16="http://schemas.microsoft.com/office/drawing/2014/main" id="{4425FDFF-5F4A-8417-B529-8EFFC07E91D6}"/>
              </a:ext>
            </a:extLst>
          </p:cNvPr>
          <p:cNvSpPr/>
          <p:nvPr/>
        </p:nvSpPr>
        <p:spPr bwMode="auto">
          <a:xfrm>
            <a:off x="3095954" y="5444668"/>
            <a:ext cx="1289935" cy="52008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2"/>
                </a:solidFill>
                <a:latin typeface="TSTAR" panose="020B0604020202020204"/>
              </a:rPr>
              <a:t>Chatbot-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</a:rPr>
              <a:t>based</a:t>
            </a:r>
            <a:r>
              <a:rPr lang="de-DE" sz="1000" b="1" dirty="0">
                <a:solidFill>
                  <a:schemeClr val="tx2"/>
                </a:solidFill>
                <a:latin typeface="TSTAR" panose="020B0604020202020204"/>
              </a:rPr>
              <a:t>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</a:rPr>
              <a:t>assistance</a:t>
            </a:r>
            <a:endParaRPr dirty="0">
              <a:latin typeface="TSTAR" panose="020B0604020202020204"/>
            </a:endParaRPr>
          </a:p>
        </p:txBody>
      </p:sp>
      <p:sp>
        <p:nvSpPr>
          <p:cNvPr id="16" name="Rechteck: diagonal liegende Ecken abgerundet 15">
            <a:extLst>
              <a:ext uri="{FF2B5EF4-FFF2-40B4-BE49-F238E27FC236}">
                <a16:creationId xmlns:a16="http://schemas.microsoft.com/office/drawing/2014/main" id="{80848D83-344C-3361-4549-ED195BAE35FF}"/>
              </a:ext>
            </a:extLst>
          </p:cNvPr>
          <p:cNvSpPr/>
          <p:nvPr/>
        </p:nvSpPr>
        <p:spPr bwMode="auto">
          <a:xfrm>
            <a:off x="1368881" y="5444668"/>
            <a:ext cx="1289935" cy="52008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Learning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progress</a:t>
            </a:r>
            <a:r>
              <a:rPr lang="de-DE" sz="1000" b="1" dirty="0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visualised</a:t>
            </a:r>
            <a:r>
              <a:rPr lang="de-DE" sz="1000" b="1" dirty="0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 via </a:t>
            </a:r>
            <a:r>
              <a:rPr lang="de-DE" sz="1000" b="1" dirty="0" err="1">
                <a:solidFill>
                  <a:schemeClr val="tx2"/>
                </a:solidFill>
                <a:latin typeface="TSTAR" panose="020B0604020202020204"/>
                <a:ea typeface="Microsoft JhengHei UI" panose="020B0604030504040204" pitchFamily="34" charset="-120"/>
              </a:rPr>
              <a:t>dahboard</a:t>
            </a:r>
            <a:endParaRPr dirty="0">
              <a:latin typeface="TSTAR" panose="020B0604020202020204"/>
              <a:ea typeface="Microsoft JhengHei UI" panose="020B0604030504040204" pitchFamily="34" charset="-12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10E358F-50EC-ED1A-F636-E3DFB7D84AC5}"/>
              </a:ext>
            </a:extLst>
          </p:cNvPr>
          <p:cNvSpPr txBox="1"/>
          <p:nvPr/>
        </p:nvSpPr>
        <p:spPr bwMode="auto">
          <a:xfrm>
            <a:off x="1274968" y="4135295"/>
            <a:ext cx="33860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150" b="1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Option 1: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Recommendations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based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on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lectures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and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the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learning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assistant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(AI).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66BF8B2-F994-784A-14AA-2E56A49F019D}"/>
              </a:ext>
            </a:extLst>
          </p:cNvPr>
          <p:cNvSpPr txBox="1"/>
          <p:nvPr/>
        </p:nvSpPr>
        <p:spPr bwMode="auto">
          <a:xfrm>
            <a:off x="1257518" y="4709532"/>
            <a:ext cx="33860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150" b="1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Option 2: 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Own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search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with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filter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options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(e.g.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topic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,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learning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objective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,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processing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 time, </a:t>
            </a:r>
            <a:r>
              <a:rPr lang="de-DE" sz="1100" b="0" i="0" u="none" strike="noStrike" cap="none" spc="0" dirty="0" err="1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presentation</a:t>
            </a:r>
            <a:r>
              <a:rPr lang="de-DE" sz="1100" b="0" i="0" u="none" strike="noStrike" cap="none" spc="0" dirty="0">
                <a:ln>
                  <a:noFill/>
                </a:ln>
                <a:solidFill>
                  <a:prstClr val="white"/>
                </a:solidFill>
                <a:latin typeface="TSTAR" panose="020B0604020202020204"/>
                <a:ea typeface="Arial"/>
                <a:cs typeface="Arial"/>
              </a:rPr>
              <a:t>, …)</a:t>
            </a:r>
            <a:endParaRPr lang="de-DE" dirty="0">
              <a:latin typeface="TSTAR" panose="020B0604020202020204"/>
            </a:endParaRPr>
          </a:p>
        </p:txBody>
      </p:sp>
      <p:sp>
        <p:nvSpPr>
          <p:cNvPr id="19" name="Rechteck: diagonal liegende Ecken abgerundet 18">
            <a:extLst>
              <a:ext uri="{FF2B5EF4-FFF2-40B4-BE49-F238E27FC236}">
                <a16:creationId xmlns:a16="http://schemas.microsoft.com/office/drawing/2014/main" id="{D6FEBE4E-071A-2DA8-13ED-57F3344DF7B9}"/>
              </a:ext>
            </a:extLst>
          </p:cNvPr>
          <p:cNvSpPr/>
          <p:nvPr/>
        </p:nvSpPr>
        <p:spPr bwMode="auto">
          <a:xfrm>
            <a:off x="7650106" y="2385772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7D700"/>
          </a:solidFill>
          <a:ln>
            <a:solidFill>
              <a:srgbClr val="D7D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Basics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of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mathematics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0" name="Rechteck: diagonal liegende Ecken abgerundet 19">
            <a:extLst>
              <a:ext uri="{FF2B5EF4-FFF2-40B4-BE49-F238E27FC236}">
                <a16:creationId xmlns:a16="http://schemas.microsoft.com/office/drawing/2014/main" id="{D18698D0-9054-B3C4-658A-D6EA7498EE54}"/>
              </a:ext>
            </a:extLst>
          </p:cNvPr>
          <p:cNvSpPr/>
          <p:nvPr/>
        </p:nvSpPr>
        <p:spPr bwMode="auto">
          <a:xfrm>
            <a:off x="7650106" y="2842414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7D700"/>
          </a:solidFill>
          <a:ln>
            <a:solidFill>
              <a:srgbClr val="D7D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Basics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of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statistics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5061B90-75EB-6E5E-3F42-BE00C96C8CEB}"/>
              </a:ext>
            </a:extLst>
          </p:cNvPr>
          <p:cNvSpPr txBox="1"/>
          <p:nvPr/>
        </p:nvSpPr>
        <p:spPr bwMode="auto">
          <a:xfrm>
            <a:off x="7550084" y="2056418"/>
            <a:ext cx="464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Faculty Computer Science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2" name="Rechteck: diagonal liegende Ecken abgerundet 21">
            <a:extLst>
              <a:ext uri="{FF2B5EF4-FFF2-40B4-BE49-F238E27FC236}">
                <a16:creationId xmlns:a16="http://schemas.microsoft.com/office/drawing/2014/main" id="{A0574305-FDAE-85E8-1F28-735F1F4676B0}"/>
              </a:ext>
            </a:extLst>
          </p:cNvPr>
          <p:cNvSpPr/>
          <p:nvPr/>
        </p:nvSpPr>
        <p:spPr bwMode="auto">
          <a:xfrm>
            <a:off x="7130984" y="3863382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6BE00"/>
          </a:solidFill>
          <a:ln>
            <a:solidFill>
              <a:srgbClr val="96BE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Basics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of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electrical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engineering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3" name="Rechteck: diagonal liegende Ecken abgerundet 22">
            <a:extLst>
              <a:ext uri="{FF2B5EF4-FFF2-40B4-BE49-F238E27FC236}">
                <a16:creationId xmlns:a16="http://schemas.microsoft.com/office/drawing/2014/main" id="{72E20EF1-A50F-D7BF-4907-6A20FCC4CDAE}"/>
              </a:ext>
            </a:extLst>
          </p:cNvPr>
          <p:cNvSpPr/>
          <p:nvPr/>
        </p:nvSpPr>
        <p:spPr bwMode="auto">
          <a:xfrm>
            <a:off x="7110558" y="4329051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6BE00"/>
          </a:solidFill>
          <a:ln>
            <a:solidFill>
              <a:srgbClr val="96BE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Basics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of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programming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C41B1D2-1687-251B-513E-E964922A97F0}"/>
              </a:ext>
            </a:extLst>
          </p:cNvPr>
          <p:cNvSpPr txBox="1"/>
          <p:nvPr/>
        </p:nvSpPr>
        <p:spPr bwMode="auto">
          <a:xfrm>
            <a:off x="7130984" y="3377796"/>
            <a:ext cx="464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Faculty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Electrical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Engineering &amp; Information Technology</a:t>
            </a:r>
            <a:endParaRPr lang="de-DE"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4A7891B-52DE-7645-5389-24F7CB1A6D60}"/>
              </a:ext>
            </a:extLst>
          </p:cNvPr>
          <p:cNvSpPr txBox="1"/>
          <p:nvPr/>
        </p:nvSpPr>
        <p:spPr bwMode="auto">
          <a:xfrm>
            <a:off x="7650106" y="1614086"/>
            <a:ext cx="4450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Pilot </a:t>
            </a:r>
            <a:r>
              <a:rPr lang="de-DE" sz="1400" b="1" dirty="0" err="1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test</a:t>
            </a:r>
            <a:r>
              <a:rPr lang="de-DE" sz="1400" b="1" dirty="0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 </a:t>
            </a:r>
            <a:r>
              <a:rPr lang="de-DE" sz="1400" b="1" dirty="0" err="1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modules</a:t>
            </a:r>
            <a:r>
              <a:rPr lang="de-DE" sz="1400" b="1" dirty="0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 in STEM </a:t>
            </a:r>
            <a:r>
              <a:rPr lang="de-DE" sz="1400" b="1" dirty="0" err="1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subjects</a:t>
            </a:r>
            <a:r>
              <a:rPr lang="de-DE" sz="1400" b="1" dirty="0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 &amp; gradual </a:t>
            </a:r>
            <a:r>
              <a:rPr lang="de-DE" sz="1400" b="1" dirty="0" err="1">
                <a:solidFill>
                  <a:schemeClr val="bg1"/>
                </a:solidFill>
                <a:highlight>
                  <a:srgbClr val="94A3C0"/>
                </a:highlight>
                <a:latin typeface="TSTAR" panose="020B0604020202020204"/>
              </a:rPr>
              <a:t>expansion</a:t>
            </a:r>
            <a:endParaRPr dirty="0">
              <a:solidFill>
                <a:schemeClr val="bg1"/>
              </a:solidFill>
              <a:highlight>
                <a:srgbClr val="94A3C0"/>
              </a:highlight>
              <a:latin typeface="TSTAR" panose="020B0604020202020204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244E5D1-405E-FEE9-5D49-6937C842642D}"/>
              </a:ext>
            </a:extLst>
          </p:cNvPr>
          <p:cNvSpPr txBox="1"/>
          <p:nvPr/>
        </p:nvSpPr>
        <p:spPr bwMode="auto">
          <a:xfrm>
            <a:off x="6802460" y="4825299"/>
            <a:ext cx="464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THI Business School  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7" name="Rechteck: diagonal liegende Ecken abgerundet 26">
            <a:extLst>
              <a:ext uri="{FF2B5EF4-FFF2-40B4-BE49-F238E27FC236}">
                <a16:creationId xmlns:a16="http://schemas.microsoft.com/office/drawing/2014/main" id="{9714DF4D-CC4B-42D0-8DF4-A25AEECB044F}"/>
              </a:ext>
            </a:extLst>
          </p:cNvPr>
          <p:cNvSpPr/>
          <p:nvPr/>
        </p:nvSpPr>
        <p:spPr bwMode="auto">
          <a:xfrm>
            <a:off x="6902482" y="5145544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Statistics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ADF3EA0-B0AA-EB37-BA84-0405F815F01E}"/>
              </a:ext>
            </a:extLst>
          </p:cNvPr>
          <p:cNvSpPr txBox="1"/>
          <p:nvPr/>
        </p:nvSpPr>
        <p:spPr bwMode="auto">
          <a:xfrm>
            <a:off x="6496035" y="5682724"/>
            <a:ext cx="464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Faculty </a:t>
            </a:r>
            <a:r>
              <a:rPr lang="de-DE" sz="1400" b="1" dirty="0" err="1">
                <a:solidFill>
                  <a:schemeClr val="bg1"/>
                </a:solidFill>
                <a:latin typeface="TSTAR" panose="020B0604020202020204"/>
              </a:rPr>
              <a:t>Mechanical</a:t>
            </a: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Engineering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sp>
        <p:nvSpPr>
          <p:cNvPr id="29" name="Rechteck: diagonal liegende Ecken abgerundet 28">
            <a:extLst>
              <a:ext uri="{FF2B5EF4-FFF2-40B4-BE49-F238E27FC236}">
                <a16:creationId xmlns:a16="http://schemas.microsoft.com/office/drawing/2014/main" id="{38D8C755-D9C1-969E-BDFF-B4040CFA04E7}"/>
              </a:ext>
            </a:extLst>
          </p:cNvPr>
          <p:cNvSpPr/>
          <p:nvPr/>
        </p:nvSpPr>
        <p:spPr bwMode="auto">
          <a:xfrm>
            <a:off x="6596057" y="5988281"/>
            <a:ext cx="4032000" cy="39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sz="1400" b="1" dirty="0">
                <a:solidFill>
                  <a:schemeClr val="bg1"/>
                </a:solidFill>
                <a:latin typeface="TSTAR" panose="020B0604020202020204"/>
              </a:rPr>
              <a:t> CAD</a:t>
            </a:r>
            <a:endParaRPr dirty="0">
              <a:solidFill>
                <a:schemeClr val="bg1"/>
              </a:solidFill>
              <a:latin typeface="TSTAR" panose="020B0604020202020204"/>
            </a:endParaRPr>
          </a:p>
        </p:txBody>
      </p:sp>
      <p:pic>
        <p:nvPicPr>
          <p:cNvPr id="2" name="Grafik 1" descr="Ein Bild, das Schrift, Screenshot, Grafiken, Text enthält.&#10;&#10;Automatisch generierte Beschreibung">
            <a:extLst>
              <a:ext uri="{FF2B5EF4-FFF2-40B4-BE49-F238E27FC236}">
                <a16:creationId xmlns:a16="http://schemas.microsoft.com/office/drawing/2014/main" id="{3FF723B8-2F09-BAF8-0141-78F2AB734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49" y="564495"/>
            <a:ext cx="2103333" cy="9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1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C9830F-DF3D-CA2E-1964-65D747D4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A11C110-43D1-4C8D-4116-94EF3DB3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THISuccess</a:t>
            </a:r>
            <a:r>
              <a:rPr lang="de-DE" baseline="30000" dirty="0" err="1"/>
              <a:t>AI</a:t>
            </a:r>
            <a:endParaRPr lang="de-DE" baseline="30000" dirty="0"/>
          </a:p>
        </p:txBody>
      </p:sp>
      <p:pic>
        <p:nvPicPr>
          <p:cNvPr id="10" name="Grafik 9">
            <a:hlinkClick r:id="rId2"/>
            <a:extLst>
              <a:ext uri="{FF2B5EF4-FFF2-40B4-BE49-F238E27FC236}">
                <a16:creationId xmlns:a16="http://schemas.microsoft.com/office/drawing/2014/main" id="{A671BEC2-8471-0D3E-0B6E-B38D7923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0" y="1515938"/>
            <a:ext cx="8098553" cy="455227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E23B8B-ABCF-41F0-DB62-A3A76A6B00D8}"/>
              </a:ext>
            </a:extLst>
          </p:cNvPr>
          <p:cNvSpPr txBox="1"/>
          <p:nvPr/>
        </p:nvSpPr>
        <p:spPr bwMode="auto">
          <a:xfrm>
            <a:off x="9448042" y="3622796"/>
            <a:ext cx="199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rgbClr val="005A96"/>
                </a:solidFill>
                <a:latin typeface="TSTAR" panose="020B0604020202020204"/>
              </a:rPr>
              <a:t>Straight </a:t>
            </a:r>
            <a:r>
              <a:rPr lang="de-DE" sz="1600" i="1" dirty="0" err="1">
                <a:solidFill>
                  <a:srgbClr val="005A96"/>
                </a:solidFill>
                <a:latin typeface="TSTAR" panose="020B0604020202020204"/>
              </a:rPr>
              <a:t>to</a:t>
            </a:r>
            <a:r>
              <a:rPr lang="de-DE" sz="1600" i="1" dirty="0">
                <a:solidFill>
                  <a:srgbClr val="005A96"/>
                </a:solidFill>
                <a:latin typeface="TSTAR" panose="020B0604020202020204"/>
              </a:rPr>
              <a:t> </a:t>
            </a:r>
            <a:r>
              <a:rPr lang="de-DE" sz="1600" i="1" dirty="0" err="1">
                <a:solidFill>
                  <a:srgbClr val="005A96"/>
                </a:solidFill>
                <a:latin typeface="TSTAR" panose="020B0604020202020204"/>
              </a:rPr>
              <a:t>the</a:t>
            </a:r>
            <a:r>
              <a:rPr lang="de-DE" sz="1600" i="1" dirty="0">
                <a:solidFill>
                  <a:srgbClr val="005A96"/>
                </a:solidFill>
                <a:latin typeface="TSTAR" panose="020B0604020202020204"/>
              </a:rPr>
              <a:t> </a:t>
            </a:r>
            <a:r>
              <a:rPr lang="de-DE" sz="1600" i="1" dirty="0" err="1">
                <a:solidFill>
                  <a:srgbClr val="005A96"/>
                </a:solidFill>
                <a:latin typeface="TSTAR" panose="020B0604020202020204"/>
              </a:rPr>
              <a:t>video</a:t>
            </a:r>
            <a:r>
              <a:rPr lang="de-DE" sz="1600" i="1" dirty="0">
                <a:solidFill>
                  <a:srgbClr val="005A96"/>
                </a:solidFill>
                <a:latin typeface="TSTAR" panose="020B0604020202020204"/>
              </a:rPr>
              <a:t>:</a:t>
            </a:r>
          </a:p>
        </p:txBody>
      </p:sp>
      <p:pic>
        <p:nvPicPr>
          <p:cNvPr id="4" name="Grafik 3" descr="Ein Bild, das Muster, Quadrat, Symmetrie, Pixel enthält.&#10;&#10;Automatisch generierte Beschreibung">
            <a:extLst>
              <a:ext uri="{FF2B5EF4-FFF2-40B4-BE49-F238E27FC236}">
                <a16:creationId xmlns:a16="http://schemas.microsoft.com/office/drawing/2014/main" id="{F86238A3-FE47-E2CE-9CFA-DD5C889EC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12" y="3961350"/>
            <a:ext cx="2090958" cy="2090958"/>
          </a:xfrm>
          <a:prstGeom prst="rect">
            <a:avLst/>
          </a:prstGeom>
        </p:spPr>
      </p:pic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0501A117-7673-B3C8-70FF-45868FC8B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08" y="553006"/>
            <a:ext cx="2033787" cy="8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8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A600BF3-1FDB-3E99-CDFD-A5B26E1CF5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1146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689B32-17C7-78B1-AD30-514785AD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1255F4-04EB-A5E6-04CE-5F23C8E9FE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endParaRPr lang="de-DE" dirty="0"/>
          </a:p>
        </p:txBody>
      </p:sp>
      <p:sp>
        <p:nvSpPr>
          <p:cNvPr id="9" name="Titel 7">
            <a:extLst>
              <a:ext uri="{FF2B5EF4-FFF2-40B4-BE49-F238E27FC236}">
                <a16:creationId xmlns:a16="http://schemas.microsoft.com/office/drawing/2014/main" id="{D995BEA0-CB8E-A172-7CA4-20A980E1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60" y="664647"/>
            <a:ext cx="10132340" cy="709391"/>
          </a:xfrm>
        </p:spPr>
        <p:txBody>
          <a:bodyPr vert="horz"/>
          <a:lstStyle/>
          <a:p>
            <a:r>
              <a:rPr lang="de-DE" dirty="0" err="1"/>
              <a:t>Lifelong</a:t>
            </a:r>
            <a:r>
              <a:rPr lang="de-DE" dirty="0"/>
              <a:t> Learning (TCW)</a:t>
            </a:r>
          </a:p>
        </p:txBody>
      </p:sp>
      <p:sp>
        <p:nvSpPr>
          <p:cNvPr id="22" name="Rechteck 3">
            <a:extLst>
              <a:ext uri="{FF2B5EF4-FFF2-40B4-BE49-F238E27FC236}">
                <a16:creationId xmlns:a16="http://schemas.microsoft.com/office/drawing/2014/main" id="{66320A08-B758-D469-2EAC-1801D4CA92DF}"/>
              </a:ext>
            </a:extLst>
          </p:cNvPr>
          <p:cNvSpPr/>
          <p:nvPr/>
        </p:nvSpPr>
        <p:spPr>
          <a:xfrm rot="900000">
            <a:off x="6944709" y="1732349"/>
            <a:ext cx="5738243" cy="5978258"/>
          </a:xfrm>
          <a:custGeom>
            <a:avLst/>
            <a:gdLst>
              <a:gd name="connsiteX0" fmla="*/ 0 w 5810595"/>
              <a:gd name="connsiteY0" fmla="*/ 0 h 5978258"/>
              <a:gd name="connsiteX1" fmla="*/ 5810595 w 5810595"/>
              <a:gd name="connsiteY1" fmla="*/ 0 h 5978258"/>
              <a:gd name="connsiteX2" fmla="*/ 5810595 w 5810595"/>
              <a:gd name="connsiteY2" fmla="*/ 5978258 h 5978258"/>
              <a:gd name="connsiteX3" fmla="*/ 0 w 5810595"/>
              <a:gd name="connsiteY3" fmla="*/ 5978258 h 5978258"/>
              <a:gd name="connsiteX4" fmla="*/ 0 w 5810595"/>
              <a:gd name="connsiteY4" fmla="*/ 0 h 5978258"/>
              <a:gd name="connsiteX0" fmla="*/ 0 w 5810595"/>
              <a:gd name="connsiteY0" fmla="*/ 0 h 5978258"/>
              <a:gd name="connsiteX1" fmla="*/ 5810595 w 5810595"/>
              <a:gd name="connsiteY1" fmla="*/ 0 h 5978258"/>
              <a:gd name="connsiteX2" fmla="*/ 5724892 w 5810595"/>
              <a:gd name="connsiteY2" fmla="*/ 3659492 h 5978258"/>
              <a:gd name="connsiteX3" fmla="*/ 0 w 5810595"/>
              <a:gd name="connsiteY3" fmla="*/ 5978258 h 5978258"/>
              <a:gd name="connsiteX4" fmla="*/ 0 w 5810595"/>
              <a:gd name="connsiteY4" fmla="*/ 0 h 5978258"/>
              <a:gd name="connsiteX0" fmla="*/ 0 w 5810595"/>
              <a:gd name="connsiteY0" fmla="*/ 0 h 5978258"/>
              <a:gd name="connsiteX1" fmla="*/ 5810595 w 5810595"/>
              <a:gd name="connsiteY1" fmla="*/ 0 h 5978258"/>
              <a:gd name="connsiteX2" fmla="*/ 5738243 w 5810595"/>
              <a:gd name="connsiteY2" fmla="*/ 4453099 h 5978258"/>
              <a:gd name="connsiteX3" fmla="*/ 0 w 5810595"/>
              <a:gd name="connsiteY3" fmla="*/ 5978258 h 5978258"/>
              <a:gd name="connsiteX4" fmla="*/ 0 w 5810595"/>
              <a:gd name="connsiteY4" fmla="*/ 0 h 5978258"/>
              <a:gd name="connsiteX0" fmla="*/ 0 w 5738243"/>
              <a:gd name="connsiteY0" fmla="*/ 0 h 5978258"/>
              <a:gd name="connsiteX1" fmla="*/ 4506248 w 5738243"/>
              <a:gd name="connsiteY1" fmla="*/ 13186 h 5978258"/>
              <a:gd name="connsiteX2" fmla="*/ 5738243 w 5738243"/>
              <a:gd name="connsiteY2" fmla="*/ 4453099 h 5978258"/>
              <a:gd name="connsiteX3" fmla="*/ 0 w 5738243"/>
              <a:gd name="connsiteY3" fmla="*/ 5978258 h 5978258"/>
              <a:gd name="connsiteX4" fmla="*/ 0 w 5738243"/>
              <a:gd name="connsiteY4" fmla="*/ 0 h 5978258"/>
              <a:gd name="connsiteX0" fmla="*/ 0 w 5738243"/>
              <a:gd name="connsiteY0" fmla="*/ 0 h 5978258"/>
              <a:gd name="connsiteX1" fmla="*/ 4541112 w 5738243"/>
              <a:gd name="connsiteY1" fmla="*/ 3844 h 5978258"/>
              <a:gd name="connsiteX2" fmla="*/ 5738243 w 5738243"/>
              <a:gd name="connsiteY2" fmla="*/ 4453099 h 5978258"/>
              <a:gd name="connsiteX3" fmla="*/ 0 w 5738243"/>
              <a:gd name="connsiteY3" fmla="*/ 5978258 h 5978258"/>
              <a:gd name="connsiteX4" fmla="*/ 0 w 5738243"/>
              <a:gd name="connsiteY4" fmla="*/ 0 h 597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8243" h="5978258">
                <a:moveTo>
                  <a:pt x="0" y="0"/>
                </a:moveTo>
                <a:lnTo>
                  <a:pt x="4541112" y="3844"/>
                </a:lnTo>
                <a:lnTo>
                  <a:pt x="5738243" y="4453099"/>
                </a:lnTo>
                <a:lnTo>
                  <a:pt x="0" y="597825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707D69F-635B-C13B-2794-2730F93700B4}"/>
              </a:ext>
            </a:extLst>
          </p:cNvPr>
          <p:cNvGrpSpPr/>
          <p:nvPr/>
        </p:nvGrpSpPr>
        <p:grpSpPr>
          <a:xfrm>
            <a:off x="1166485" y="3351605"/>
            <a:ext cx="5957208" cy="3070776"/>
            <a:chOff x="3552195" y="1961893"/>
            <a:chExt cx="6319394" cy="3257472"/>
          </a:xfrm>
        </p:grpSpPr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5F60BC83-86B3-B1AF-B4B7-0CEF2CB0D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195" y="3877265"/>
              <a:ext cx="1144684" cy="29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b="1" i="1" u="none" strike="noStrike" cap="none" normalizeH="0" baseline="0" dirty="0">
                  <a:ln>
                    <a:noFill/>
                  </a:ln>
                  <a:effectLst/>
                  <a:latin typeface="TSTAR" panose="020B0604020202020204" charset="0"/>
                </a:rPr>
                <a:t>Technology</a:t>
              </a:r>
              <a:endParaRPr kumimoji="0" lang="de-DE" altLang="de-DE" sz="1600" b="0" i="0" u="none" strike="noStrike" cap="none" normalizeH="0" baseline="0" dirty="0">
                <a:ln>
                  <a:noFill/>
                </a:ln>
                <a:effectLst/>
                <a:latin typeface="TSTAR" panose="020B0604020202020204" charset="0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4ADFDDB-8CE1-EDD2-982E-0921BF449A1D}"/>
                </a:ext>
              </a:extLst>
            </p:cNvPr>
            <p:cNvGrpSpPr/>
            <p:nvPr/>
          </p:nvGrpSpPr>
          <p:grpSpPr>
            <a:xfrm>
              <a:off x="3552196" y="1961893"/>
              <a:ext cx="6319393" cy="3257472"/>
              <a:chOff x="3552196" y="1961893"/>
              <a:chExt cx="6319393" cy="3257472"/>
            </a:xfrm>
          </p:grpSpPr>
          <p:sp>
            <p:nvSpPr>
              <p:cNvPr id="15" name="Rectangle 16">
                <a:extLst>
                  <a:ext uri="{FF2B5EF4-FFF2-40B4-BE49-F238E27FC236}">
                    <a16:creationId xmlns:a16="http://schemas.microsoft.com/office/drawing/2014/main" id="{9CEB2E7B-AD93-5A96-20A8-BA0549B16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84567" y="4024184"/>
                <a:ext cx="1595360" cy="29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b="1" i="1" u="none" strike="noStrike" cap="none" normalizeH="0" baseline="0" dirty="0">
                    <a:ln>
                      <a:noFill/>
                    </a:ln>
                    <a:effectLst/>
                    <a:latin typeface="TSTAR" panose="020B0604020202020204" charset="0"/>
                  </a:rPr>
                  <a:t>Automotive</a:t>
                </a:r>
                <a:endParaRPr kumimoji="0" lang="de-DE" altLang="de-DE" sz="1400" b="0" i="0" u="none" strike="noStrike" cap="none" normalizeH="0" baseline="0" dirty="0">
                  <a:ln>
                    <a:noFill/>
                  </a:ln>
                  <a:effectLst/>
                  <a:latin typeface="TSTAR" panose="020B0604020202020204" charset="0"/>
                </a:endParaRPr>
              </a:p>
            </p:txBody>
          </p:sp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6790A951-93B9-397D-6CDF-15DFE9A7E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1731" y="4925525"/>
                <a:ext cx="217659" cy="29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b="1" i="1" u="none" strike="noStrike" cap="none" normalizeH="0" baseline="0" dirty="0">
                    <a:ln>
                      <a:noFill/>
                    </a:ln>
                    <a:effectLst/>
                    <a:latin typeface="TSTAR" panose="020B0604020202020204" charset="0"/>
                  </a:rPr>
                  <a:t>IT</a:t>
                </a:r>
                <a:endParaRPr kumimoji="0" lang="de-DE" altLang="de-DE" sz="1800" b="0" i="0" u="none" strike="noStrike" cap="none" normalizeH="0" baseline="0" dirty="0">
                  <a:ln>
                    <a:noFill/>
                  </a:ln>
                  <a:effectLst/>
                  <a:latin typeface="TSTAR" panose="020B0604020202020204" charset="0"/>
                </a:endParaRPr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4B804A3C-9738-F0B5-390D-11FFBDAA7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196" y="2084510"/>
                <a:ext cx="1055171" cy="29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b="1" i="1" u="none" strike="noStrike" cap="none" normalizeH="0" baseline="0" dirty="0">
                    <a:ln>
                      <a:noFill/>
                    </a:ln>
                    <a:effectLst/>
                    <a:latin typeface="TSTAR" panose="020B0604020202020204" charset="0"/>
                  </a:rPr>
                  <a:t>Economics</a:t>
                </a:r>
                <a:endParaRPr kumimoji="0" lang="de-DE" altLang="de-DE" sz="2000" b="0" i="0" u="none" strike="noStrike" cap="none" normalizeH="0" baseline="0" dirty="0">
                  <a:ln>
                    <a:noFill/>
                  </a:ln>
                  <a:effectLst/>
                  <a:latin typeface="TSTAR" panose="020B0604020202020204" charset="0"/>
                </a:endParaRPr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707D578D-67D8-53E5-5CA3-AD35CD683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2906" y="1961893"/>
                <a:ext cx="3378683" cy="293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b="1" i="1" u="none" strike="noStrike" cap="none" normalizeH="0" baseline="0" dirty="0">
                    <a:ln>
                      <a:noFill/>
                    </a:ln>
                    <a:effectLst/>
                    <a:latin typeface="TSTAR" panose="020B0604020202020204" charset="0"/>
                  </a:rPr>
                  <a:t>Health Management</a:t>
                </a:r>
                <a:endParaRPr kumimoji="0" lang="de-DE" altLang="de-DE" sz="1600" b="0" i="0" u="none" strike="noStrike" cap="none" normalizeH="0" baseline="0" dirty="0">
                  <a:ln>
                    <a:noFill/>
                  </a:ln>
                  <a:effectLst/>
                  <a:latin typeface="TSTAR" panose="020B0604020202020204" charset="0"/>
                </a:endParaRPr>
              </a:p>
            </p:txBody>
          </p:sp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7808F5E3-5C4C-8F94-230C-08ACBB57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0888" y="2074238"/>
                <a:ext cx="2701685" cy="2695841"/>
              </a:xfrm>
              <a:prstGeom prst="rect">
                <a:avLst/>
              </a:prstGeom>
            </p:spPr>
          </p:pic>
        </p:grp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FF656BFB-DAA4-C110-004C-7EDB8D871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9641" y="3173083"/>
              <a:ext cx="770310" cy="22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0" i="1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Part-time</a:t>
              </a:r>
              <a:endPara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760CFF33-F2BA-4074-B4BC-5A8BD1BF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017" y="3499796"/>
              <a:ext cx="1643841" cy="22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400" i="1" dirty="0" err="1"/>
                <a:t>s</a:t>
              </a:r>
              <a:r>
                <a:rPr kumimoji="0" lang="de-DE" altLang="de-DE" sz="1400" b="0" i="1" u="none" strike="noStrike" cap="none" normalizeH="0" baseline="0" dirty="0" err="1">
                  <a:ln>
                    <a:noFill/>
                  </a:ln>
                  <a:effectLst/>
                  <a:latin typeface="Arial" panose="020B0604020202020204" pitchFamily="34" charset="0"/>
                </a:rPr>
                <a:t>tudy</a:t>
              </a:r>
              <a:r>
                <a:rPr kumimoji="0" lang="de-DE" altLang="de-DE" sz="1400" b="0" i="1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 </a:t>
              </a:r>
              <a:r>
                <a:rPr kumimoji="0" lang="de-DE" altLang="de-DE" sz="1400" b="0" i="1" u="none" strike="noStrike" cap="none" normalizeH="0" baseline="0" dirty="0" err="1">
                  <a:ln>
                    <a:noFill/>
                  </a:ln>
                  <a:effectLst/>
                  <a:latin typeface="Arial" panose="020B0604020202020204" pitchFamily="34" charset="0"/>
                </a:rPr>
                <a:t>programmes</a:t>
              </a:r>
              <a:endParaRPr kumimoji="0" lang="de-DE" altLang="de-DE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C2439FA6-60A6-9D32-FFA6-B8F755A3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490"/>
            <a:ext cx="6007561" cy="136665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dirty="0"/>
              <a:t>At </a:t>
            </a:r>
            <a:r>
              <a:rPr lang="de-DE" b="1" dirty="0" err="1"/>
              <a:t>THI‘s</a:t>
            </a:r>
            <a:r>
              <a:rPr lang="de-DE" b="1" dirty="0"/>
              <a:t> Campus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Lifelong</a:t>
            </a:r>
            <a:r>
              <a:rPr lang="de-DE" b="1" dirty="0"/>
              <a:t> Learning</a:t>
            </a:r>
            <a:r>
              <a:rPr lang="de-DE" dirty="0"/>
              <a:t>,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b="1" dirty="0"/>
              <a:t>400 </a:t>
            </a:r>
            <a:r>
              <a:rPr lang="de-DE" b="1" dirty="0" err="1"/>
              <a:t>students</a:t>
            </a:r>
            <a:r>
              <a:rPr lang="de-DE" b="1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-time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continuing</a:t>
            </a:r>
            <a:r>
              <a:rPr lang="de-DE" dirty="0"/>
              <a:t> </a:t>
            </a:r>
            <a:r>
              <a:rPr lang="de-DE" dirty="0" err="1"/>
              <a:t>education</a:t>
            </a:r>
            <a:r>
              <a:rPr lang="de-DE" dirty="0"/>
              <a:t> </a:t>
            </a:r>
            <a:r>
              <a:rPr lang="de-DE" dirty="0" err="1"/>
              <a:t>courses</a:t>
            </a:r>
            <a:r>
              <a:rPr lang="de-DE" dirty="0"/>
              <a:t> (</a:t>
            </a:r>
            <a:r>
              <a:rPr lang="de-DE" b="1" dirty="0"/>
              <a:t>Bachelor, Master, MBA</a:t>
            </a:r>
            <a:r>
              <a:rPr lang="de-DE" dirty="0"/>
              <a:t>).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9394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71504CD-5781-66C1-58FF-7F11015788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24" y="4097"/>
            <a:ext cx="12185904" cy="685799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689B32-17C7-78B1-AD30-514785AD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1255F4-04EB-A5E6-04CE-5F23C8E9FE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Teaching</a:t>
            </a:r>
          </a:p>
        </p:txBody>
      </p:sp>
      <p:sp>
        <p:nvSpPr>
          <p:cNvPr id="7" name="Rechteck 53">
            <a:extLst>
              <a:ext uri="{FF2B5EF4-FFF2-40B4-BE49-F238E27FC236}">
                <a16:creationId xmlns:a16="http://schemas.microsoft.com/office/drawing/2014/main" id="{FBC7E759-0BA9-7692-074D-6E425BD000A0}"/>
              </a:ext>
            </a:extLst>
          </p:cNvPr>
          <p:cNvSpPr/>
          <p:nvPr/>
        </p:nvSpPr>
        <p:spPr>
          <a:xfrm>
            <a:off x="5497660" y="773"/>
            <a:ext cx="7083864" cy="6858000"/>
          </a:xfrm>
          <a:custGeom>
            <a:avLst/>
            <a:gdLst>
              <a:gd name="connsiteX0" fmla="*/ 0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0 w 7034705"/>
              <a:gd name="connsiteY4" fmla="*/ 0 h 6858000"/>
              <a:gd name="connsiteX0" fmla="*/ 1053193 w 7034705"/>
              <a:gd name="connsiteY0" fmla="*/ 1632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053193 w 7034705"/>
              <a:gd name="connsiteY4" fmla="*/ 16329 h 6858000"/>
              <a:gd name="connsiteX0" fmla="*/ 178797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787979 w 7034705"/>
              <a:gd name="connsiteY4" fmla="*/ 8165 h 6858000"/>
              <a:gd name="connsiteX0" fmla="*/ 2702379 w 7034705"/>
              <a:gd name="connsiteY0" fmla="*/ 7347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702379 w 7034705"/>
              <a:gd name="connsiteY4" fmla="*/ 73479 h 6858000"/>
              <a:gd name="connsiteX0" fmla="*/ 264522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645229 w 7034705"/>
              <a:gd name="connsiteY4" fmla="*/ 8165 h 6858000"/>
              <a:gd name="connsiteX0" fmla="*/ 1877786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7786 w 7034705"/>
              <a:gd name="connsiteY4" fmla="*/ 1 h 6858000"/>
              <a:gd name="connsiteX0" fmla="*/ 1871649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1649 w 7034705"/>
              <a:gd name="connsiteY4" fmla="*/ 1 h 6858000"/>
              <a:gd name="connsiteX0" fmla="*/ 185937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59375 w 7034705"/>
              <a:gd name="connsiteY4" fmla="*/ 1 h 6858000"/>
              <a:gd name="connsiteX0" fmla="*/ 209871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098715 w 7034705"/>
              <a:gd name="connsiteY4" fmla="*/ 1 h 6858000"/>
              <a:gd name="connsiteX0" fmla="*/ 1899932 w 7034705"/>
              <a:gd name="connsiteY0" fmla="*/ 0 h 6909683"/>
              <a:gd name="connsiteX1" fmla="*/ 7034705 w 7034705"/>
              <a:gd name="connsiteY1" fmla="*/ 51683 h 6909683"/>
              <a:gd name="connsiteX2" fmla="*/ 7034705 w 7034705"/>
              <a:gd name="connsiteY2" fmla="*/ 6909683 h 6909683"/>
              <a:gd name="connsiteX3" fmla="*/ 0 w 7034705"/>
              <a:gd name="connsiteY3" fmla="*/ 6909683 h 6909683"/>
              <a:gd name="connsiteX4" fmla="*/ 1899932 w 7034705"/>
              <a:gd name="connsiteY4" fmla="*/ 0 h 6909683"/>
              <a:gd name="connsiteX0" fmla="*/ 1884029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84029 w 70347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4705" h="6858000">
                <a:moveTo>
                  <a:pt x="1884029" y="0"/>
                </a:moveTo>
                <a:lnTo>
                  <a:pt x="7034705" y="0"/>
                </a:lnTo>
                <a:lnTo>
                  <a:pt x="7034705" y="6858000"/>
                </a:lnTo>
                <a:lnTo>
                  <a:pt x="0" y="6858000"/>
                </a:lnTo>
                <a:lnTo>
                  <a:pt x="1884029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0998B3B-6446-0BA2-D3FA-DEDE34BE09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0616" y="1573525"/>
            <a:ext cx="5287974" cy="4351338"/>
            <a:chOff x="4115" y="1002"/>
            <a:chExt cx="3331" cy="2741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87B65762-9378-FF9C-CCF1-35C2DDA0A5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115" y="1002"/>
              <a:ext cx="3098" cy="2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73DA1275-42CD-2275-24E0-ED3172E69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" y="1422"/>
              <a:ext cx="91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Arial" panose="020B0604020202020204" pitchFamily="34" charset="0"/>
                </a:rPr>
                <a:t>Industr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y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partners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D2AE80C6-74C0-F544-D538-4B1629A5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" y="1598"/>
              <a:ext cx="12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500" i="1" dirty="0">
                  <a:solidFill>
                    <a:srgbClr val="00599B"/>
                  </a:solidFill>
                </a:rPr>
                <a:t>Research and Teaching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B449F1C0-C077-C380-79D8-3C718E69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8" y="2152"/>
              <a:ext cx="5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2000" b="1" i="1" dirty="0">
                  <a:solidFill>
                    <a:srgbClr val="00599B"/>
                  </a:solidFill>
                </a:rPr>
                <a:t>&gt; 1.000</a:t>
              </a:r>
              <a:endPara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0B0253FE-8142-E2F3-525D-5A4672C48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" y="2409"/>
              <a:ext cx="229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500" i="1" dirty="0" err="1">
                  <a:solidFill>
                    <a:srgbClr val="00599B"/>
                  </a:solidFill>
                </a:rPr>
                <a:t>Theses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 and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projects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 in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cooperation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with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companies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B6C32F1B-CB82-9AC9-F708-762E725DA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" y="3182"/>
              <a:ext cx="1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2000" b="1" i="1" dirty="0">
                  <a:solidFill>
                    <a:srgbClr val="00599B"/>
                  </a:solidFill>
                </a:rPr>
                <a:t>90</a:t>
              </a:r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AAD2D784-FFD7-84D9-EB85-CD0DB4A99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3" y="3421"/>
              <a:ext cx="126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Arial" panose="020B0604020202020204" pitchFamily="34" charset="0"/>
                </a:rPr>
                <a:t>Partners i</a:t>
              </a:r>
              <a:r>
                <a:rPr lang="de-DE" altLang="de-DE" sz="1500" i="1" dirty="0">
                  <a:solidFill>
                    <a:srgbClr val="00599B"/>
                  </a:solidFill>
                </a:rPr>
                <a:t>n dual </a:t>
              </a:r>
              <a:r>
                <a:rPr lang="de-DE" altLang="de-DE" sz="1500" i="1" dirty="0" err="1">
                  <a:solidFill>
                    <a:srgbClr val="00599B"/>
                  </a:solidFill>
                </a:rPr>
                <a:t>studies</a:t>
              </a:r>
              <a:endPara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451108C2-E230-8F39-C019-DCD0FFFD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" y="1008"/>
              <a:ext cx="444" cy="343"/>
            </a:xfrm>
            <a:custGeom>
              <a:avLst/>
              <a:gdLst>
                <a:gd name="T0" fmla="*/ 242 w 242"/>
                <a:gd name="T1" fmla="*/ 183 h 187"/>
                <a:gd name="T2" fmla="*/ 242 w 242"/>
                <a:gd name="T3" fmla="*/ 57 h 187"/>
                <a:gd name="T4" fmla="*/ 240 w 242"/>
                <a:gd name="T5" fmla="*/ 53 h 187"/>
                <a:gd name="T6" fmla="*/ 236 w 242"/>
                <a:gd name="T7" fmla="*/ 53 h 187"/>
                <a:gd name="T8" fmla="*/ 180 w 242"/>
                <a:gd name="T9" fmla="*/ 89 h 187"/>
                <a:gd name="T10" fmla="*/ 180 w 242"/>
                <a:gd name="T11" fmla="*/ 57 h 187"/>
                <a:gd name="T12" fmla="*/ 178 w 242"/>
                <a:gd name="T13" fmla="*/ 53 h 187"/>
                <a:gd name="T14" fmla="*/ 174 w 242"/>
                <a:gd name="T15" fmla="*/ 53 h 187"/>
                <a:gd name="T16" fmla="*/ 117 w 242"/>
                <a:gd name="T17" fmla="*/ 89 h 187"/>
                <a:gd name="T18" fmla="*/ 117 w 242"/>
                <a:gd name="T19" fmla="*/ 57 h 187"/>
                <a:gd name="T20" fmla="*/ 115 w 242"/>
                <a:gd name="T21" fmla="*/ 53 h 187"/>
                <a:gd name="T22" fmla="*/ 111 w 242"/>
                <a:gd name="T23" fmla="*/ 53 h 187"/>
                <a:gd name="T24" fmla="*/ 55 w 242"/>
                <a:gd name="T25" fmla="*/ 89 h 187"/>
                <a:gd name="T26" fmla="*/ 55 w 242"/>
                <a:gd name="T27" fmla="*/ 4 h 187"/>
                <a:gd name="T28" fmla="*/ 51 w 242"/>
                <a:gd name="T29" fmla="*/ 0 h 187"/>
                <a:gd name="T30" fmla="*/ 4 w 242"/>
                <a:gd name="T31" fmla="*/ 0 h 187"/>
                <a:gd name="T32" fmla="*/ 0 w 242"/>
                <a:gd name="T33" fmla="*/ 4 h 187"/>
                <a:gd name="T34" fmla="*/ 0 w 242"/>
                <a:gd name="T35" fmla="*/ 183 h 187"/>
                <a:gd name="T36" fmla="*/ 4 w 242"/>
                <a:gd name="T37" fmla="*/ 187 h 187"/>
                <a:gd name="T38" fmla="*/ 51 w 242"/>
                <a:gd name="T39" fmla="*/ 187 h 187"/>
                <a:gd name="T40" fmla="*/ 113 w 242"/>
                <a:gd name="T41" fmla="*/ 187 h 187"/>
                <a:gd name="T42" fmla="*/ 176 w 242"/>
                <a:gd name="T43" fmla="*/ 187 h 187"/>
                <a:gd name="T44" fmla="*/ 238 w 242"/>
                <a:gd name="T45" fmla="*/ 187 h 187"/>
                <a:gd name="T46" fmla="*/ 242 w 242"/>
                <a:gd name="T47" fmla="*/ 1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2" h="187">
                  <a:moveTo>
                    <a:pt x="242" y="183"/>
                  </a:moveTo>
                  <a:cubicBezTo>
                    <a:pt x="242" y="57"/>
                    <a:pt x="242" y="57"/>
                    <a:pt x="242" y="57"/>
                  </a:cubicBezTo>
                  <a:cubicBezTo>
                    <a:pt x="242" y="55"/>
                    <a:pt x="242" y="54"/>
                    <a:pt x="240" y="53"/>
                  </a:cubicBezTo>
                  <a:cubicBezTo>
                    <a:pt x="239" y="52"/>
                    <a:pt x="238" y="53"/>
                    <a:pt x="236" y="53"/>
                  </a:cubicBezTo>
                  <a:cubicBezTo>
                    <a:pt x="218" y="65"/>
                    <a:pt x="199" y="77"/>
                    <a:pt x="180" y="89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5"/>
                    <a:pt x="179" y="54"/>
                    <a:pt x="178" y="53"/>
                  </a:cubicBezTo>
                  <a:cubicBezTo>
                    <a:pt x="176" y="52"/>
                    <a:pt x="175" y="53"/>
                    <a:pt x="174" y="53"/>
                  </a:cubicBezTo>
                  <a:cubicBezTo>
                    <a:pt x="155" y="65"/>
                    <a:pt x="136" y="77"/>
                    <a:pt x="117" y="89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5"/>
                    <a:pt x="116" y="54"/>
                    <a:pt x="115" y="53"/>
                  </a:cubicBezTo>
                  <a:cubicBezTo>
                    <a:pt x="114" y="52"/>
                    <a:pt x="112" y="53"/>
                    <a:pt x="111" y="53"/>
                  </a:cubicBezTo>
                  <a:cubicBezTo>
                    <a:pt x="92" y="65"/>
                    <a:pt x="73" y="77"/>
                    <a:pt x="55" y="8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0"/>
                    <a:pt x="5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6"/>
                    <a:pt x="2" y="187"/>
                    <a:pt x="4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113" y="187"/>
                    <a:pt x="113" y="187"/>
                    <a:pt x="113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238" y="187"/>
                    <a:pt x="238" y="187"/>
                    <a:pt x="238" y="187"/>
                  </a:cubicBezTo>
                  <a:cubicBezTo>
                    <a:pt x="241" y="187"/>
                    <a:pt x="242" y="186"/>
                    <a:pt x="242" y="183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7E55F59A-8D36-E7B2-14C1-00689F958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" y="1008"/>
              <a:ext cx="444" cy="343"/>
            </a:xfrm>
            <a:custGeom>
              <a:avLst/>
              <a:gdLst>
                <a:gd name="T0" fmla="*/ 242 w 242"/>
                <a:gd name="T1" fmla="*/ 183 h 187"/>
                <a:gd name="T2" fmla="*/ 242 w 242"/>
                <a:gd name="T3" fmla="*/ 57 h 187"/>
                <a:gd name="T4" fmla="*/ 240 w 242"/>
                <a:gd name="T5" fmla="*/ 53 h 187"/>
                <a:gd name="T6" fmla="*/ 236 w 242"/>
                <a:gd name="T7" fmla="*/ 53 h 187"/>
                <a:gd name="T8" fmla="*/ 180 w 242"/>
                <a:gd name="T9" fmla="*/ 89 h 187"/>
                <a:gd name="T10" fmla="*/ 180 w 242"/>
                <a:gd name="T11" fmla="*/ 57 h 187"/>
                <a:gd name="T12" fmla="*/ 178 w 242"/>
                <a:gd name="T13" fmla="*/ 53 h 187"/>
                <a:gd name="T14" fmla="*/ 174 w 242"/>
                <a:gd name="T15" fmla="*/ 53 h 187"/>
                <a:gd name="T16" fmla="*/ 117 w 242"/>
                <a:gd name="T17" fmla="*/ 89 h 187"/>
                <a:gd name="T18" fmla="*/ 117 w 242"/>
                <a:gd name="T19" fmla="*/ 57 h 187"/>
                <a:gd name="T20" fmla="*/ 115 w 242"/>
                <a:gd name="T21" fmla="*/ 53 h 187"/>
                <a:gd name="T22" fmla="*/ 111 w 242"/>
                <a:gd name="T23" fmla="*/ 53 h 187"/>
                <a:gd name="T24" fmla="*/ 55 w 242"/>
                <a:gd name="T25" fmla="*/ 89 h 187"/>
                <a:gd name="T26" fmla="*/ 55 w 242"/>
                <a:gd name="T27" fmla="*/ 4 h 187"/>
                <a:gd name="T28" fmla="*/ 51 w 242"/>
                <a:gd name="T29" fmla="*/ 0 h 187"/>
                <a:gd name="T30" fmla="*/ 4 w 242"/>
                <a:gd name="T31" fmla="*/ 0 h 187"/>
                <a:gd name="T32" fmla="*/ 0 w 242"/>
                <a:gd name="T33" fmla="*/ 4 h 187"/>
                <a:gd name="T34" fmla="*/ 0 w 242"/>
                <a:gd name="T35" fmla="*/ 183 h 187"/>
                <a:gd name="T36" fmla="*/ 4 w 242"/>
                <a:gd name="T37" fmla="*/ 187 h 187"/>
                <a:gd name="T38" fmla="*/ 51 w 242"/>
                <a:gd name="T39" fmla="*/ 187 h 187"/>
                <a:gd name="T40" fmla="*/ 113 w 242"/>
                <a:gd name="T41" fmla="*/ 187 h 187"/>
                <a:gd name="T42" fmla="*/ 176 w 242"/>
                <a:gd name="T43" fmla="*/ 187 h 187"/>
                <a:gd name="T44" fmla="*/ 238 w 242"/>
                <a:gd name="T45" fmla="*/ 187 h 187"/>
                <a:gd name="T46" fmla="*/ 242 w 242"/>
                <a:gd name="T47" fmla="*/ 1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2" h="187">
                  <a:moveTo>
                    <a:pt x="242" y="183"/>
                  </a:moveTo>
                  <a:cubicBezTo>
                    <a:pt x="242" y="57"/>
                    <a:pt x="242" y="57"/>
                    <a:pt x="242" y="57"/>
                  </a:cubicBezTo>
                  <a:cubicBezTo>
                    <a:pt x="242" y="55"/>
                    <a:pt x="242" y="54"/>
                    <a:pt x="240" y="53"/>
                  </a:cubicBezTo>
                  <a:cubicBezTo>
                    <a:pt x="239" y="52"/>
                    <a:pt x="238" y="53"/>
                    <a:pt x="236" y="53"/>
                  </a:cubicBezTo>
                  <a:cubicBezTo>
                    <a:pt x="218" y="65"/>
                    <a:pt x="199" y="77"/>
                    <a:pt x="180" y="89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5"/>
                    <a:pt x="179" y="54"/>
                    <a:pt x="178" y="53"/>
                  </a:cubicBezTo>
                  <a:cubicBezTo>
                    <a:pt x="176" y="52"/>
                    <a:pt x="175" y="53"/>
                    <a:pt x="174" y="53"/>
                  </a:cubicBezTo>
                  <a:cubicBezTo>
                    <a:pt x="155" y="65"/>
                    <a:pt x="136" y="77"/>
                    <a:pt x="117" y="89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5"/>
                    <a:pt x="116" y="54"/>
                    <a:pt x="115" y="53"/>
                  </a:cubicBezTo>
                  <a:cubicBezTo>
                    <a:pt x="114" y="52"/>
                    <a:pt x="112" y="53"/>
                    <a:pt x="111" y="53"/>
                  </a:cubicBezTo>
                  <a:cubicBezTo>
                    <a:pt x="92" y="65"/>
                    <a:pt x="73" y="77"/>
                    <a:pt x="55" y="8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2"/>
                    <a:pt x="53" y="0"/>
                    <a:pt x="5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6"/>
                    <a:pt x="2" y="187"/>
                    <a:pt x="4" y="187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113" y="187"/>
                    <a:pt x="113" y="187"/>
                    <a:pt x="113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238" y="187"/>
                    <a:pt x="238" y="187"/>
                    <a:pt x="238" y="187"/>
                  </a:cubicBezTo>
                  <a:cubicBezTo>
                    <a:pt x="241" y="187"/>
                    <a:pt x="242" y="186"/>
                    <a:pt x="242" y="183"/>
                  </a:cubicBezTo>
                  <a:close/>
                </a:path>
              </a:pathLst>
            </a:custGeom>
            <a:noFill/>
            <a:ln w="238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D8820B7-5C06-E347-0F66-8FECF0048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1868"/>
              <a:ext cx="934" cy="994"/>
            </a:xfrm>
            <a:custGeom>
              <a:avLst/>
              <a:gdLst>
                <a:gd name="T0" fmla="*/ 467 w 509"/>
                <a:gd name="T1" fmla="*/ 0 h 542"/>
                <a:gd name="T2" fmla="*/ 115 w 509"/>
                <a:gd name="T3" fmla="*/ 0 h 542"/>
                <a:gd name="T4" fmla="*/ 73 w 509"/>
                <a:gd name="T5" fmla="*/ 42 h 542"/>
                <a:gd name="T6" fmla="*/ 73 w 509"/>
                <a:gd name="T7" fmla="*/ 452 h 542"/>
                <a:gd name="T8" fmla="*/ 0 w 509"/>
                <a:gd name="T9" fmla="*/ 452 h 542"/>
                <a:gd name="T10" fmla="*/ 0 w 509"/>
                <a:gd name="T11" fmla="*/ 500 h 542"/>
                <a:gd name="T12" fmla="*/ 42 w 509"/>
                <a:gd name="T13" fmla="*/ 542 h 542"/>
                <a:gd name="T14" fmla="*/ 394 w 509"/>
                <a:gd name="T15" fmla="*/ 542 h 542"/>
                <a:gd name="T16" fmla="*/ 394 w 509"/>
                <a:gd name="T17" fmla="*/ 542 h 542"/>
                <a:gd name="T18" fmla="*/ 436 w 509"/>
                <a:gd name="T19" fmla="*/ 500 h 542"/>
                <a:gd name="T20" fmla="*/ 436 w 509"/>
                <a:gd name="T21" fmla="*/ 97 h 542"/>
                <a:gd name="T22" fmla="*/ 509 w 509"/>
                <a:gd name="T23" fmla="*/ 97 h 542"/>
                <a:gd name="T24" fmla="*/ 509 w 509"/>
                <a:gd name="T25" fmla="*/ 42 h 542"/>
                <a:gd name="T26" fmla="*/ 467 w 509"/>
                <a:gd name="T2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9" h="542">
                  <a:moveTo>
                    <a:pt x="467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92" y="0"/>
                    <a:pt x="73" y="19"/>
                    <a:pt x="73" y="42"/>
                  </a:cubicBezTo>
                  <a:cubicBezTo>
                    <a:pt x="73" y="452"/>
                    <a:pt x="73" y="452"/>
                    <a:pt x="73" y="452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24"/>
                    <a:pt x="19" y="542"/>
                    <a:pt x="42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417" y="542"/>
                    <a:pt x="436" y="524"/>
                    <a:pt x="436" y="500"/>
                  </a:cubicBezTo>
                  <a:cubicBezTo>
                    <a:pt x="436" y="97"/>
                    <a:pt x="436" y="97"/>
                    <a:pt x="436" y="97"/>
                  </a:cubicBezTo>
                  <a:cubicBezTo>
                    <a:pt x="509" y="97"/>
                    <a:pt x="509" y="97"/>
                    <a:pt x="509" y="97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19"/>
                    <a:pt x="490" y="0"/>
                    <a:pt x="46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3A7F3A03-4583-D96A-3323-043498C4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" y="1868"/>
              <a:ext cx="934" cy="994"/>
            </a:xfrm>
            <a:custGeom>
              <a:avLst/>
              <a:gdLst>
                <a:gd name="T0" fmla="*/ 467 w 509"/>
                <a:gd name="T1" fmla="*/ 0 h 542"/>
                <a:gd name="T2" fmla="*/ 115 w 509"/>
                <a:gd name="T3" fmla="*/ 0 h 542"/>
                <a:gd name="T4" fmla="*/ 73 w 509"/>
                <a:gd name="T5" fmla="*/ 42 h 542"/>
                <a:gd name="T6" fmla="*/ 73 w 509"/>
                <a:gd name="T7" fmla="*/ 452 h 542"/>
                <a:gd name="T8" fmla="*/ 0 w 509"/>
                <a:gd name="T9" fmla="*/ 452 h 542"/>
                <a:gd name="T10" fmla="*/ 0 w 509"/>
                <a:gd name="T11" fmla="*/ 500 h 542"/>
                <a:gd name="T12" fmla="*/ 42 w 509"/>
                <a:gd name="T13" fmla="*/ 542 h 542"/>
                <a:gd name="T14" fmla="*/ 394 w 509"/>
                <a:gd name="T15" fmla="*/ 542 h 542"/>
                <a:gd name="T16" fmla="*/ 394 w 509"/>
                <a:gd name="T17" fmla="*/ 542 h 542"/>
                <a:gd name="T18" fmla="*/ 436 w 509"/>
                <a:gd name="T19" fmla="*/ 500 h 542"/>
                <a:gd name="T20" fmla="*/ 436 w 509"/>
                <a:gd name="T21" fmla="*/ 97 h 542"/>
                <a:gd name="T22" fmla="*/ 509 w 509"/>
                <a:gd name="T23" fmla="*/ 97 h 542"/>
                <a:gd name="T24" fmla="*/ 509 w 509"/>
                <a:gd name="T25" fmla="*/ 42 h 542"/>
                <a:gd name="T26" fmla="*/ 467 w 509"/>
                <a:gd name="T27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9" h="542">
                  <a:moveTo>
                    <a:pt x="467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92" y="0"/>
                    <a:pt x="73" y="19"/>
                    <a:pt x="73" y="42"/>
                  </a:cubicBezTo>
                  <a:cubicBezTo>
                    <a:pt x="73" y="452"/>
                    <a:pt x="73" y="452"/>
                    <a:pt x="73" y="452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24"/>
                    <a:pt x="19" y="542"/>
                    <a:pt x="42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417" y="542"/>
                    <a:pt x="436" y="524"/>
                    <a:pt x="436" y="500"/>
                  </a:cubicBezTo>
                  <a:cubicBezTo>
                    <a:pt x="436" y="97"/>
                    <a:pt x="436" y="97"/>
                    <a:pt x="436" y="97"/>
                  </a:cubicBezTo>
                  <a:cubicBezTo>
                    <a:pt x="509" y="97"/>
                    <a:pt x="509" y="97"/>
                    <a:pt x="509" y="97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19"/>
                    <a:pt x="490" y="0"/>
                    <a:pt x="467" y="0"/>
                  </a:cubicBezTo>
                  <a:close/>
                </a:path>
              </a:pathLst>
            </a:custGeom>
            <a:noFill/>
            <a:ln w="6985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7CBE47BE-FBA0-6147-29E5-D95568838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" y="2783"/>
              <a:ext cx="517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64887256-7B01-1253-A0BE-9C2E11836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" y="2783"/>
              <a:ext cx="517" cy="6"/>
            </a:xfrm>
            <a:prstGeom prst="rect">
              <a:avLst/>
            </a:prstGeom>
            <a:noFill/>
            <a:ln w="23813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3AA3FF7-90FB-7E22-3D0F-D5D1A3414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" y="2851"/>
              <a:ext cx="6" cy="4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2"/>
                    <a:pt x="2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FD702B8-34C2-9677-2859-B4B184B29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" y="2851"/>
              <a:ext cx="6" cy="4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0 h 2"/>
                <a:gd name="T4" fmla="*/ 0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2"/>
                    <a:pt x="2" y="2"/>
                  </a:cubicBezTo>
                  <a:close/>
                </a:path>
              </a:pathLst>
            </a:custGeom>
            <a:noFill/>
            <a:ln w="23813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64B43246-1D90-D729-96F7-83A59ED3F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2851"/>
              <a:ext cx="4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860D15F6-6652-7AEF-56B6-4AF786298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2" y="2851"/>
              <a:ext cx="4" cy="4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0 h 2"/>
                <a:gd name="T4" fmla="*/ 0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1" y="2"/>
                  </a:cubicBezTo>
                  <a:close/>
                </a:path>
              </a:pathLst>
            </a:custGeom>
            <a:noFill/>
            <a:ln w="23813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CE4A6470-FABE-7CA2-88AB-BCCE2C92A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2" y="1877"/>
              <a:ext cx="712" cy="976"/>
            </a:xfrm>
            <a:custGeom>
              <a:avLst/>
              <a:gdLst>
                <a:gd name="T0" fmla="*/ 36 w 388"/>
                <a:gd name="T1" fmla="*/ 0 h 532"/>
                <a:gd name="T2" fmla="*/ 0 w 388"/>
                <a:gd name="T3" fmla="*/ 37 h 532"/>
                <a:gd name="T4" fmla="*/ 0 w 388"/>
                <a:gd name="T5" fmla="*/ 73 h 532"/>
                <a:gd name="T6" fmla="*/ 0 w 388"/>
                <a:gd name="T7" fmla="*/ 459 h 532"/>
                <a:gd name="T8" fmla="*/ 0 w 388"/>
                <a:gd name="T9" fmla="*/ 495 h 532"/>
                <a:gd name="T10" fmla="*/ 278 w 388"/>
                <a:gd name="T11" fmla="*/ 495 h 532"/>
                <a:gd name="T12" fmla="*/ 315 w 388"/>
                <a:gd name="T13" fmla="*/ 532 h 532"/>
                <a:gd name="T14" fmla="*/ 315 w 388"/>
                <a:gd name="T15" fmla="*/ 532 h 532"/>
                <a:gd name="T16" fmla="*/ 351 w 388"/>
                <a:gd name="T17" fmla="*/ 495 h 532"/>
                <a:gd name="T18" fmla="*/ 351 w 388"/>
                <a:gd name="T19" fmla="*/ 459 h 532"/>
                <a:gd name="T20" fmla="*/ 351 w 388"/>
                <a:gd name="T21" fmla="*/ 73 h 532"/>
                <a:gd name="T22" fmla="*/ 351 w 388"/>
                <a:gd name="T23" fmla="*/ 37 h 532"/>
                <a:gd name="T24" fmla="*/ 388 w 388"/>
                <a:gd name="T25" fmla="*/ 0 h 532"/>
                <a:gd name="T26" fmla="*/ 36 w 388"/>
                <a:gd name="T2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8" h="532">
                  <a:moveTo>
                    <a:pt x="36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516"/>
                    <a:pt x="294" y="532"/>
                    <a:pt x="315" y="532"/>
                  </a:cubicBezTo>
                  <a:cubicBezTo>
                    <a:pt x="315" y="532"/>
                    <a:pt x="315" y="532"/>
                    <a:pt x="315" y="532"/>
                  </a:cubicBezTo>
                  <a:cubicBezTo>
                    <a:pt x="335" y="532"/>
                    <a:pt x="351" y="516"/>
                    <a:pt x="351" y="495"/>
                  </a:cubicBezTo>
                  <a:cubicBezTo>
                    <a:pt x="351" y="459"/>
                    <a:pt x="351" y="459"/>
                    <a:pt x="351" y="459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17"/>
                    <a:pt x="368" y="0"/>
                    <a:pt x="388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D96A84F5-659E-1762-56DC-B5046280B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1868"/>
              <a:ext cx="934" cy="994"/>
            </a:xfrm>
            <a:custGeom>
              <a:avLst/>
              <a:gdLst>
                <a:gd name="T0" fmla="*/ 438 w 509"/>
                <a:gd name="T1" fmla="*/ 11 h 542"/>
                <a:gd name="T2" fmla="*/ 436 w 509"/>
                <a:gd name="T3" fmla="*/ 13 h 542"/>
                <a:gd name="T4" fmla="*/ 435 w 509"/>
                <a:gd name="T5" fmla="*/ 14 h 542"/>
                <a:gd name="T6" fmla="*/ 434 w 509"/>
                <a:gd name="T7" fmla="*/ 16 h 542"/>
                <a:gd name="T8" fmla="*/ 432 w 509"/>
                <a:gd name="T9" fmla="*/ 18 h 542"/>
                <a:gd name="T10" fmla="*/ 431 w 509"/>
                <a:gd name="T11" fmla="*/ 19 h 542"/>
                <a:gd name="T12" fmla="*/ 430 w 509"/>
                <a:gd name="T13" fmla="*/ 21 h 542"/>
                <a:gd name="T14" fmla="*/ 429 w 509"/>
                <a:gd name="T15" fmla="*/ 23 h 542"/>
                <a:gd name="T16" fmla="*/ 428 w 509"/>
                <a:gd name="T17" fmla="*/ 25 h 542"/>
                <a:gd name="T18" fmla="*/ 427 w 509"/>
                <a:gd name="T19" fmla="*/ 27 h 542"/>
                <a:gd name="T20" fmla="*/ 427 w 509"/>
                <a:gd name="T21" fmla="*/ 29 h 542"/>
                <a:gd name="T22" fmla="*/ 426 w 509"/>
                <a:gd name="T23" fmla="*/ 31 h 542"/>
                <a:gd name="T24" fmla="*/ 426 w 509"/>
                <a:gd name="T25" fmla="*/ 33 h 542"/>
                <a:gd name="T26" fmla="*/ 425 w 509"/>
                <a:gd name="T27" fmla="*/ 36 h 542"/>
                <a:gd name="T28" fmla="*/ 425 w 509"/>
                <a:gd name="T29" fmla="*/ 37 h 542"/>
                <a:gd name="T30" fmla="*/ 425 w 509"/>
                <a:gd name="T31" fmla="*/ 42 h 542"/>
                <a:gd name="T32" fmla="*/ 425 w 509"/>
                <a:gd name="T33" fmla="*/ 97 h 542"/>
                <a:gd name="T34" fmla="*/ 425 w 509"/>
                <a:gd name="T35" fmla="*/ 500 h 542"/>
                <a:gd name="T36" fmla="*/ 394 w 509"/>
                <a:gd name="T37" fmla="*/ 532 h 542"/>
                <a:gd name="T38" fmla="*/ 363 w 509"/>
                <a:gd name="T39" fmla="*/ 500 h 542"/>
                <a:gd name="T40" fmla="*/ 363 w 509"/>
                <a:gd name="T41" fmla="*/ 495 h 542"/>
                <a:gd name="T42" fmla="*/ 363 w 509"/>
                <a:gd name="T43" fmla="*/ 452 h 542"/>
                <a:gd name="T44" fmla="*/ 84 w 509"/>
                <a:gd name="T45" fmla="*/ 452 h 542"/>
                <a:gd name="T46" fmla="*/ 84 w 509"/>
                <a:gd name="T47" fmla="*/ 42 h 542"/>
                <a:gd name="T48" fmla="*/ 115 w 509"/>
                <a:gd name="T49" fmla="*/ 11 h 542"/>
                <a:gd name="T50" fmla="*/ 439 w 509"/>
                <a:gd name="T51" fmla="*/ 11 h 542"/>
                <a:gd name="T52" fmla="*/ 438 w 509"/>
                <a:gd name="T53" fmla="*/ 11 h 542"/>
                <a:gd name="T54" fmla="*/ 467 w 509"/>
                <a:gd name="T55" fmla="*/ 0 h 542"/>
                <a:gd name="T56" fmla="*/ 115 w 509"/>
                <a:gd name="T57" fmla="*/ 0 h 542"/>
                <a:gd name="T58" fmla="*/ 73 w 509"/>
                <a:gd name="T59" fmla="*/ 42 h 542"/>
                <a:gd name="T60" fmla="*/ 73 w 509"/>
                <a:gd name="T61" fmla="*/ 452 h 542"/>
                <a:gd name="T62" fmla="*/ 0 w 509"/>
                <a:gd name="T63" fmla="*/ 452 h 542"/>
                <a:gd name="T64" fmla="*/ 0 w 509"/>
                <a:gd name="T65" fmla="*/ 500 h 542"/>
                <a:gd name="T66" fmla="*/ 42 w 509"/>
                <a:gd name="T67" fmla="*/ 542 h 542"/>
                <a:gd name="T68" fmla="*/ 394 w 509"/>
                <a:gd name="T69" fmla="*/ 542 h 542"/>
                <a:gd name="T70" fmla="*/ 394 w 509"/>
                <a:gd name="T71" fmla="*/ 542 h 542"/>
                <a:gd name="T72" fmla="*/ 394 w 509"/>
                <a:gd name="T73" fmla="*/ 542 h 542"/>
                <a:gd name="T74" fmla="*/ 436 w 509"/>
                <a:gd name="T75" fmla="*/ 500 h 542"/>
                <a:gd name="T76" fmla="*/ 436 w 509"/>
                <a:gd name="T77" fmla="*/ 97 h 542"/>
                <a:gd name="T78" fmla="*/ 509 w 509"/>
                <a:gd name="T79" fmla="*/ 97 h 542"/>
                <a:gd name="T80" fmla="*/ 509 w 509"/>
                <a:gd name="T81" fmla="*/ 42 h 542"/>
                <a:gd name="T82" fmla="*/ 467 w 509"/>
                <a:gd name="T83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9" h="542">
                  <a:moveTo>
                    <a:pt x="438" y="11"/>
                  </a:moveTo>
                  <a:cubicBezTo>
                    <a:pt x="437" y="12"/>
                    <a:pt x="437" y="12"/>
                    <a:pt x="436" y="13"/>
                  </a:cubicBezTo>
                  <a:cubicBezTo>
                    <a:pt x="436" y="13"/>
                    <a:pt x="435" y="14"/>
                    <a:pt x="435" y="14"/>
                  </a:cubicBezTo>
                  <a:cubicBezTo>
                    <a:pt x="434" y="15"/>
                    <a:pt x="434" y="15"/>
                    <a:pt x="434" y="16"/>
                  </a:cubicBezTo>
                  <a:cubicBezTo>
                    <a:pt x="433" y="17"/>
                    <a:pt x="433" y="17"/>
                    <a:pt x="432" y="18"/>
                  </a:cubicBezTo>
                  <a:cubicBezTo>
                    <a:pt x="432" y="18"/>
                    <a:pt x="432" y="19"/>
                    <a:pt x="431" y="19"/>
                  </a:cubicBezTo>
                  <a:cubicBezTo>
                    <a:pt x="431" y="20"/>
                    <a:pt x="430" y="21"/>
                    <a:pt x="430" y="21"/>
                  </a:cubicBezTo>
                  <a:cubicBezTo>
                    <a:pt x="430" y="22"/>
                    <a:pt x="429" y="22"/>
                    <a:pt x="429" y="23"/>
                  </a:cubicBezTo>
                  <a:cubicBezTo>
                    <a:pt x="429" y="24"/>
                    <a:pt x="429" y="24"/>
                    <a:pt x="428" y="25"/>
                  </a:cubicBezTo>
                  <a:cubicBezTo>
                    <a:pt x="428" y="26"/>
                    <a:pt x="428" y="26"/>
                    <a:pt x="427" y="27"/>
                  </a:cubicBezTo>
                  <a:cubicBezTo>
                    <a:pt x="427" y="28"/>
                    <a:pt x="427" y="28"/>
                    <a:pt x="427" y="29"/>
                  </a:cubicBezTo>
                  <a:cubicBezTo>
                    <a:pt x="427" y="30"/>
                    <a:pt x="426" y="30"/>
                    <a:pt x="426" y="31"/>
                  </a:cubicBezTo>
                  <a:cubicBezTo>
                    <a:pt x="426" y="32"/>
                    <a:pt x="426" y="32"/>
                    <a:pt x="426" y="33"/>
                  </a:cubicBezTo>
                  <a:cubicBezTo>
                    <a:pt x="425" y="34"/>
                    <a:pt x="425" y="35"/>
                    <a:pt x="425" y="36"/>
                  </a:cubicBezTo>
                  <a:cubicBezTo>
                    <a:pt x="425" y="36"/>
                    <a:pt x="425" y="37"/>
                    <a:pt x="425" y="37"/>
                  </a:cubicBezTo>
                  <a:cubicBezTo>
                    <a:pt x="425" y="39"/>
                    <a:pt x="425" y="40"/>
                    <a:pt x="425" y="42"/>
                  </a:cubicBezTo>
                  <a:cubicBezTo>
                    <a:pt x="425" y="97"/>
                    <a:pt x="425" y="97"/>
                    <a:pt x="425" y="97"/>
                  </a:cubicBezTo>
                  <a:cubicBezTo>
                    <a:pt x="425" y="500"/>
                    <a:pt x="425" y="500"/>
                    <a:pt x="425" y="500"/>
                  </a:cubicBezTo>
                  <a:cubicBezTo>
                    <a:pt x="425" y="518"/>
                    <a:pt x="411" y="532"/>
                    <a:pt x="394" y="532"/>
                  </a:cubicBezTo>
                  <a:cubicBezTo>
                    <a:pt x="376" y="532"/>
                    <a:pt x="363" y="518"/>
                    <a:pt x="363" y="500"/>
                  </a:cubicBezTo>
                  <a:cubicBezTo>
                    <a:pt x="363" y="495"/>
                    <a:pt x="363" y="495"/>
                    <a:pt x="363" y="495"/>
                  </a:cubicBezTo>
                  <a:cubicBezTo>
                    <a:pt x="363" y="452"/>
                    <a:pt x="363" y="452"/>
                    <a:pt x="363" y="452"/>
                  </a:cubicBezTo>
                  <a:cubicBezTo>
                    <a:pt x="84" y="452"/>
                    <a:pt x="84" y="452"/>
                    <a:pt x="84" y="45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25"/>
                    <a:pt x="98" y="11"/>
                    <a:pt x="115" y="11"/>
                  </a:cubicBezTo>
                  <a:cubicBezTo>
                    <a:pt x="439" y="11"/>
                    <a:pt x="439" y="11"/>
                    <a:pt x="439" y="11"/>
                  </a:cubicBezTo>
                  <a:cubicBezTo>
                    <a:pt x="438" y="11"/>
                    <a:pt x="438" y="11"/>
                    <a:pt x="438" y="11"/>
                  </a:cubicBezTo>
                  <a:moveTo>
                    <a:pt x="467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92" y="0"/>
                    <a:pt x="73" y="19"/>
                    <a:pt x="73" y="42"/>
                  </a:cubicBezTo>
                  <a:cubicBezTo>
                    <a:pt x="73" y="452"/>
                    <a:pt x="73" y="452"/>
                    <a:pt x="73" y="452"/>
                  </a:cubicBezTo>
                  <a:cubicBezTo>
                    <a:pt x="0" y="452"/>
                    <a:pt x="0" y="452"/>
                    <a:pt x="0" y="452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24"/>
                    <a:pt x="19" y="542"/>
                    <a:pt x="42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394" y="542"/>
                    <a:pt x="394" y="542"/>
                    <a:pt x="394" y="542"/>
                  </a:cubicBezTo>
                  <a:cubicBezTo>
                    <a:pt x="417" y="542"/>
                    <a:pt x="436" y="524"/>
                    <a:pt x="436" y="500"/>
                  </a:cubicBezTo>
                  <a:cubicBezTo>
                    <a:pt x="436" y="97"/>
                    <a:pt x="436" y="97"/>
                    <a:pt x="436" y="97"/>
                  </a:cubicBezTo>
                  <a:cubicBezTo>
                    <a:pt x="509" y="97"/>
                    <a:pt x="509" y="97"/>
                    <a:pt x="509" y="97"/>
                  </a:cubicBezTo>
                  <a:cubicBezTo>
                    <a:pt x="509" y="42"/>
                    <a:pt x="509" y="42"/>
                    <a:pt x="509" y="42"/>
                  </a:cubicBezTo>
                  <a:cubicBezTo>
                    <a:pt x="509" y="19"/>
                    <a:pt x="490" y="0"/>
                    <a:pt x="467" y="0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95B27C98-3FFA-303D-88B9-43900CAF8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" y="2055"/>
              <a:ext cx="317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EB62E759-0D0E-C4F7-61C5-7F249CB2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244"/>
              <a:ext cx="501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5A316C5E-0F2A-C3FE-127E-236E66995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149"/>
              <a:ext cx="501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105EEB5E-32A1-83FE-847F-61DF1D92E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338"/>
              <a:ext cx="501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02B44433-1B6B-5CEA-2CC1-3E44EF99B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433"/>
              <a:ext cx="501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Rectangle 40">
              <a:extLst>
                <a:ext uri="{FF2B5EF4-FFF2-40B4-BE49-F238E27FC236}">
                  <a16:creationId xmlns:a16="http://schemas.microsoft.com/office/drawing/2014/main" id="{8AB06002-0846-0FB9-FA4C-AB971E256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" y="2527"/>
              <a:ext cx="204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41">
              <a:extLst>
                <a:ext uri="{FF2B5EF4-FFF2-40B4-BE49-F238E27FC236}">
                  <a16:creationId xmlns:a16="http://schemas.microsoft.com/office/drawing/2014/main" id="{9F213959-ADAF-AC51-2BA6-AEF2F6A1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527"/>
              <a:ext cx="204" cy="44"/>
            </a:xfrm>
            <a:prstGeom prst="rect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D2AC890A-5705-07F8-DE64-AEAEECA9B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2450"/>
              <a:ext cx="97" cy="183"/>
            </a:xfrm>
            <a:custGeom>
              <a:avLst/>
              <a:gdLst>
                <a:gd name="T0" fmla="*/ 48 w 97"/>
                <a:gd name="T1" fmla="*/ 0 h 183"/>
                <a:gd name="T2" fmla="*/ 0 w 97"/>
                <a:gd name="T3" fmla="*/ 0 h 183"/>
                <a:gd name="T4" fmla="*/ 0 w 97"/>
                <a:gd name="T5" fmla="*/ 183 h 183"/>
                <a:gd name="T6" fmla="*/ 48 w 97"/>
                <a:gd name="T7" fmla="*/ 150 h 183"/>
                <a:gd name="T8" fmla="*/ 97 w 97"/>
                <a:gd name="T9" fmla="*/ 183 h 183"/>
                <a:gd name="T10" fmla="*/ 97 w 97"/>
                <a:gd name="T11" fmla="*/ 0 h 183"/>
                <a:gd name="T12" fmla="*/ 48 w 97"/>
                <a:gd name="T13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83">
                  <a:moveTo>
                    <a:pt x="48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48" y="150"/>
                  </a:lnTo>
                  <a:lnTo>
                    <a:pt x="97" y="183"/>
                  </a:lnTo>
                  <a:lnTo>
                    <a:pt x="97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65D093B-63DF-7A42-44CF-AED60640A6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9" y="2440"/>
              <a:ext cx="115" cy="213"/>
            </a:xfrm>
            <a:custGeom>
              <a:avLst/>
              <a:gdLst>
                <a:gd name="T0" fmla="*/ 57 w 115"/>
                <a:gd name="T1" fmla="*/ 149 h 213"/>
                <a:gd name="T2" fmla="*/ 97 w 115"/>
                <a:gd name="T3" fmla="*/ 175 h 213"/>
                <a:gd name="T4" fmla="*/ 97 w 115"/>
                <a:gd name="T5" fmla="*/ 21 h 213"/>
                <a:gd name="T6" fmla="*/ 18 w 115"/>
                <a:gd name="T7" fmla="*/ 21 h 213"/>
                <a:gd name="T8" fmla="*/ 18 w 115"/>
                <a:gd name="T9" fmla="*/ 175 h 213"/>
                <a:gd name="T10" fmla="*/ 57 w 115"/>
                <a:gd name="T11" fmla="*/ 149 h 213"/>
                <a:gd name="T12" fmla="*/ 0 w 115"/>
                <a:gd name="T13" fmla="*/ 213 h 213"/>
                <a:gd name="T14" fmla="*/ 0 w 115"/>
                <a:gd name="T15" fmla="*/ 0 h 213"/>
                <a:gd name="T16" fmla="*/ 115 w 115"/>
                <a:gd name="T17" fmla="*/ 0 h 213"/>
                <a:gd name="T18" fmla="*/ 115 w 115"/>
                <a:gd name="T19" fmla="*/ 213 h 213"/>
                <a:gd name="T20" fmla="*/ 57 w 115"/>
                <a:gd name="T21" fmla="*/ 173 h 213"/>
                <a:gd name="T22" fmla="*/ 0 w 115"/>
                <a:gd name="T2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" h="213">
                  <a:moveTo>
                    <a:pt x="57" y="149"/>
                  </a:moveTo>
                  <a:lnTo>
                    <a:pt x="97" y="175"/>
                  </a:lnTo>
                  <a:lnTo>
                    <a:pt x="97" y="21"/>
                  </a:lnTo>
                  <a:lnTo>
                    <a:pt x="18" y="21"/>
                  </a:lnTo>
                  <a:lnTo>
                    <a:pt x="18" y="175"/>
                  </a:lnTo>
                  <a:lnTo>
                    <a:pt x="57" y="149"/>
                  </a:lnTo>
                  <a:close/>
                  <a:moveTo>
                    <a:pt x="0" y="213"/>
                  </a:moveTo>
                  <a:lnTo>
                    <a:pt x="0" y="0"/>
                  </a:lnTo>
                  <a:lnTo>
                    <a:pt x="115" y="0"/>
                  </a:lnTo>
                  <a:lnTo>
                    <a:pt x="115" y="213"/>
                  </a:lnTo>
                  <a:lnTo>
                    <a:pt x="57" y="173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D0CBD49C-64DF-62B4-D200-3BC6956A9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" y="2323"/>
              <a:ext cx="211" cy="20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Freeform 45">
              <a:extLst>
                <a:ext uri="{FF2B5EF4-FFF2-40B4-BE49-F238E27FC236}">
                  <a16:creationId xmlns:a16="http://schemas.microsoft.com/office/drawing/2014/main" id="{27861DC2-8F11-9EDB-4799-8BAE63280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2" y="2314"/>
              <a:ext cx="229" cy="229"/>
            </a:xfrm>
            <a:custGeom>
              <a:avLst/>
              <a:gdLst>
                <a:gd name="T0" fmla="*/ 62 w 125"/>
                <a:gd name="T1" fmla="*/ 11 h 125"/>
                <a:gd name="T2" fmla="*/ 11 w 125"/>
                <a:gd name="T3" fmla="*/ 62 h 125"/>
                <a:gd name="T4" fmla="*/ 62 w 125"/>
                <a:gd name="T5" fmla="*/ 114 h 125"/>
                <a:gd name="T6" fmla="*/ 114 w 125"/>
                <a:gd name="T7" fmla="*/ 62 h 125"/>
                <a:gd name="T8" fmla="*/ 62 w 125"/>
                <a:gd name="T9" fmla="*/ 11 h 125"/>
                <a:gd name="T10" fmla="*/ 62 w 125"/>
                <a:gd name="T11" fmla="*/ 125 h 125"/>
                <a:gd name="T12" fmla="*/ 0 w 125"/>
                <a:gd name="T13" fmla="*/ 62 h 125"/>
                <a:gd name="T14" fmla="*/ 62 w 125"/>
                <a:gd name="T15" fmla="*/ 0 h 125"/>
                <a:gd name="T16" fmla="*/ 125 w 125"/>
                <a:gd name="T17" fmla="*/ 62 h 125"/>
                <a:gd name="T18" fmla="*/ 62 w 125"/>
                <a:gd name="T1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25">
                  <a:moveTo>
                    <a:pt x="62" y="11"/>
                  </a:moveTo>
                  <a:cubicBezTo>
                    <a:pt x="34" y="11"/>
                    <a:pt x="11" y="34"/>
                    <a:pt x="11" y="62"/>
                  </a:cubicBezTo>
                  <a:cubicBezTo>
                    <a:pt x="11" y="91"/>
                    <a:pt x="34" y="114"/>
                    <a:pt x="62" y="114"/>
                  </a:cubicBezTo>
                  <a:cubicBezTo>
                    <a:pt x="91" y="114"/>
                    <a:pt x="114" y="91"/>
                    <a:pt x="114" y="62"/>
                  </a:cubicBezTo>
                  <a:cubicBezTo>
                    <a:pt x="114" y="34"/>
                    <a:pt x="91" y="11"/>
                    <a:pt x="62" y="11"/>
                  </a:cubicBezTo>
                  <a:moveTo>
                    <a:pt x="62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97"/>
                    <a:pt x="97" y="125"/>
                    <a:pt x="62" y="125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3F1965DA-DDC6-0C80-6049-414D9D076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" y="2996"/>
              <a:ext cx="336" cy="338"/>
            </a:xfrm>
            <a:custGeom>
              <a:avLst/>
              <a:gdLst>
                <a:gd name="T0" fmla="*/ 129 w 183"/>
                <a:gd name="T1" fmla="*/ 69 h 184"/>
                <a:gd name="T2" fmla="*/ 54 w 183"/>
                <a:gd name="T3" fmla="*/ 115 h 184"/>
                <a:gd name="T4" fmla="*/ 10 w 183"/>
                <a:gd name="T5" fmla="*/ 119 h 184"/>
                <a:gd name="T6" fmla="*/ 20 w 183"/>
                <a:gd name="T7" fmla="*/ 113 h 184"/>
                <a:gd name="T8" fmla="*/ 16 w 183"/>
                <a:gd name="T9" fmla="*/ 93 h 184"/>
                <a:gd name="T10" fmla="*/ 1 w 183"/>
                <a:gd name="T11" fmla="*/ 81 h 184"/>
                <a:gd name="T12" fmla="*/ 15 w 183"/>
                <a:gd name="T13" fmla="*/ 54 h 184"/>
                <a:gd name="T14" fmla="*/ 27 w 183"/>
                <a:gd name="T15" fmla="*/ 56 h 184"/>
                <a:gd name="T16" fmla="*/ 38 w 183"/>
                <a:gd name="T17" fmla="*/ 39 h 184"/>
                <a:gd name="T18" fmla="*/ 35 w 183"/>
                <a:gd name="T19" fmla="*/ 20 h 184"/>
                <a:gd name="T20" fmla="*/ 65 w 183"/>
                <a:gd name="T21" fmla="*/ 11 h 184"/>
                <a:gd name="T22" fmla="*/ 71 w 183"/>
                <a:gd name="T23" fmla="*/ 21 h 184"/>
                <a:gd name="T24" fmla="*/ 91 w 183"/>
                <a:gd name="T25" fmla="*/ 17 h 184"/>
                <a:gd name="T26" fmla="*/ 103 w 183"/>
                <a:gd name="T27" fmla="*/ 1 h 184"/>
                <a:gd name="T28" fmla="*/ 130 w 183"/>
                <a:gd name="T29" fmla="*/ 16 h 184"/>
                <a:gd name="T30" fmla="*/ 128 w 183"/>
                <a:gd name="T31" fmla="*/ 27 h 184"/>
                <a:gd name="T32" fmla="*/ 144 w 183"/>
                <a:gd name="T33" fmla="*/ 39 h 184"/>
                <a:gd name="T34" fmla="*/ 164 w 183"/>
                <a:gd name="T35" fmla="*/ 36 h 184"/>
                <a:gd name="T36" fmla="*/ 173 w 183"/>
                <a:gd name="T37" fmla="*/ 65 h 184"/>
                <a:gd name="T38" fmla="*/ 163 w 183"/>
                <a:gd name="T39" fmla="*/ 72 h 184"/>
                <a:gd name="T40" fmla="*/ 167 w 183"/>
                <a:gd name="T41" fmla="*/ 92 h 184"/>
                <a:gd name="T42" fmla="*/ 182 w 183"/>
                <a:gd name="T43" fmla="*/ 98 h 184"/>
                <a:gd name="T44" fmla="*/ 177 w 183"/>
                <a:gd name="T45" fmla="*/ 125 h 184"/>
                <a:gd name="T46" fmla="*/ 158 w 183"/>
                <a:gd name="T47" fmla="*/ 128 h 184"/>
                <a:gd name="T48" fmla="*/ 145 w 183"/>
                <a:gd name="T49" fmla="*/ 144 h 184"/>
                <a:gd name="T50" fmla="*/ 150 w 183"/>
                <a:gd name="T51" fmla="*/ 154 h 184"/>
                <a:gd name="T52" fmla="*/ 129 w 183"/>
                <a:gd name="T53" fmla="*/ 176 h 184"/>
                <a:gd name="T54" fmla="*/ 113 w 183"/>
                <a:gd name="T55" fmla="*/ 164 h 184"/>
                <a:gd name="T56" fmla="*/ 93 w 183"/>
                <a:gd name="T57" fmla="*/ 167 h 184"/>
                <a:gd name="T58" fmla="*/ 89 w 183"/>
                <a:gd name="T59" fmla="*/ 178 h 184"/>
                <a:gd name="T60" fmla="*/ 59 w 183"/>
                <a:gd name="T61" fmla="*/ 178 h 184"/>
                <a:gd name="T62" fmla="*/ 53 w 183"/>
                <a:gd name="T63" fmla="*/ 169 h 184"/>
                <a:gd name="T64" fmla="*/ 55 w 183"/>
                <a:gd name="T65" fmla="*/ 157 h 184"/>
                <a:gd name="T66" fmla="*/ 39 w 183"/>
                <a:gd name="T67" fmla="*/ 146 h 184"/>
                <a:gd name="T68" fmla="*/ 19 w 183"/>
                <a:gd name="T69" fmla="*/ 149 h 184"/>
                <a:gd name="T70" fmla="*/ 10 w 183"/>
                <a:gd name="T71" fmla="*/ 1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3" h="184">
                  <a:moveTo>
                    <a:pt x="114" y="130"/>
                  </a:moveTo>
                  <a:cubicBezTo>
                    <a:pt x="135" y="118"/>
                    <a:pt x="142" y="90"/>
                    <a:pt x="129" y="69"/>
                  </a:cubicBezTo>
                  <a:cubicBezTo>
                    <a:pt x="117" y="49"/>
                    <a:pt x="90" y="42"/>
                    <a:pt x="69" y="54"/>
                  </a:cubicBezTo>
                  <a:cubicBezTo>
                    <a:pt x="48" y="67"/>
                    <a:pt x="41" y="94"/>
                    <a:pt x="54" y="115"/>
                  </a:cubicBezTo>
                  <a:cubicBezTo>
                    <a:pt x="66" y="136"/>
                    <a:pt x="93" y="143"/>
                    <a:pt x="114" y="130"/>
                  </a:cubicBezTo>
                  <a:moveTo>
                    <a:pt x="10" y="119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3"/>
                    <a:pt x="20" y="113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3"/>
                    <a:pt x="17" y="93"/>
                    <a:pt x="16" y="93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" y="89"/>
                    <a:pt x="0" y="85"/>
                    <a:pt x="1" y="81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55"/>
                    <a:pt x="11" y="53"/>
                    <a:pt x="15" y="54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7"/>
                    <a:pt x="26" y="56"/>
                    <a:pt x="27" y="56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0"/>
                    <a:pt x="38" y="40"/>
                    <a:pt x="38" y="3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0" y="27"/>
                    <a:pt x="32" y="22"/>
                    <a:pt x="35" y="2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8" y="6"/>
                    <a:pt x="62" y="8"/>
                    <a:pt x="65" y="11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1" y="21"/>
                    <a:pt x="71" y="21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1" y="17"/>
                    <a:pt x="91" y="1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3"/>
                    <a:pt x="99" y="0"/>
                    <a:pt x="103" y="1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8" y="8"/>
                    <a:pt x="131" y="12"/>
                    <a:pt x="130" y="1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7" y="27"/>
                    <a:pt x="128" y="2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4" y="39"/>
                    <a:pt x="144" y="39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7" y="31"/>
                    <a:pt x="162" y="32"/>
                    <a:pt x="164" y="36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8"/>
                    <a:pt x="176" y="63"/>
                    <a:pt x="173" y="65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1"/>
                    <a:pt x="163" y="72"/>
                    <a:pt x="163" y="72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2"/>
                    <a:pt x="167" y="92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9" y="95"/>
                    <a:pt x="181" y="96"/>
                    <a:pt x="182" y="98"/>
                  </a:cubicBezTo>
                  <a:cubicBezTo>
                    <a:pt x="183" y="100"/>
                    <a:pt x="183" y="102"/>
                    <a:pt x="183" y="104"/>
                  </a:cubicBezTo>
                  <a:cubicBezTo>
                    <a:pt x="177" y="125"/>
                    <a:pt x="177" y="125"/>
                    <a:pt x="177" y="125"/>
                  </a:cubicBezTo>
                  <a:cubicBezTo>
                    <a:pt x="176" y="129"/>
                    <a:pt x="172" y="132"/>
                    <a:pt x="168" y="130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5"/>
                    <a:pt x="145" y="14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8"/>
                    <a:pt x="151" y="162"/>
                    <a:pt x="148" y="165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5" y="178"/>
                    <a:pt x="121" y="177"/>
                    <a:pt x="118" y="173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4"/>
                    <a:pt x="112" y="164"/>
                    <a:pt x="112" y="164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67"/>
                    <a:pt x="92" y="167"/>
                    <a:pt x="92" y="16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82"/>
                    <a:pt x="84" y="184"/>
                    <a:pt x="80" y="183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7" y="177"/>
                    <a:pt x="55" y="176"/>
                    <a:pt x="54" y="174"/>
                  </a:cubicBezTo>
                  <a:cubicBezTo>
                    <a:pt x="53" y="173"/>
                    <a:pt x="53" y="171"/>
                    <a:pt x="53" y="169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6" y="158"/>
                    <a:pt x="56" y="157"/>
                    <a:pt x="55" y="15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6"/>
                    <a:pt x="39" y="146"/>
                    <a:pt x="39" y="146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26" y="153"/>
                    <a:pt x="21" y="152"/>
                    <a:pt x="19" y="149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6" y="126"/>
                    <a:pt x="7" y="121"/>
                    <a:pt x="10" y="1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47">
              <a:extLst>
                <a:ext uri="{FF2B5EF4-FFF2-40B4-BE49-F238E27FC236}">
                  <a16:creationId xmlns:a16="http://schemas.microsoft.com/office/drawing/2014/main" id="{F813BD3C-DCF2-DB68-EB0D-72062E45CF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" y="2996"/>
              <a:ext cx="336" cy="338"/>
            </a:xfrm>
            <a:custGeom>
              <a:avLst/>
              <a:gdLst>
                <a:gd name="T0" fmla="*/ 129 w 183"/>
                <a:gd name="T1" fmla="*/ 69 h 184"/>
                <a:gd name="T2" fmla="*/ 54 w 183"/>
                <a:gd name="T3" fmla="*/ 115 h 184"/>
                <a:gd name="T4" fmla="*/ 10 w 183"/>
                <a:gd name="T5" fmla="*/ 119 h 184"/>
                <a:gd name="T6" fmla="*/ 20 w 183"/>
                <a:gd name="T7" fmla="*/ 113 h 184"/>
                <a:gd name="T8" fmla="*/ 16 w 183"/>
                <a:gd name="T9" fmla="*/ 93 h 184"/>
                <a:gd name="T10" fmla="*/ 1 w 183"/>
                <a:gd name="T11" fmla="*/ 81 h 184"/>
                <a:gd name="T12" fmla="*/ 15 w 183"/>
                <a:gd name="T13" fmla="*/ 54 h 184"/>
                <a:gd name="T14" fmla="*/ 27 w 183"/>
                <a:gd name="T15" fmla="*/ 56 h 184"/>
                <a:gd name="T16" fmla="*/ 38 w 183"/>
                <a:gd name="T17" fmla="*/ 39 h 184"/>
                <a:gd name="T18" fmla="*/ 35 w 183"/>
                <a:gd name="T19" fmla="*/ 20 h 184"/>
                <a:gd name="T20" fmla="*/ 65 w 183"/>
                <a:gd name="T21" fmla="*/ 11 h 184"/>
                <a:gd name="T22" fmla="*/ 71 w 183"/>
                <a:gd name="T23" fmla="*/ 21 h 184"/>
                <a:gd name="T24" fmla="*/ 91 w 183"/>
                <a:gd name="T25" fmla="*/ 17 h 184"/>
                <a:gd name="T26" fmla="*/ 103 w 183"/>
                <a:gd name="T27" fmla="*/ 1 h 184"/>
                <a:gd name="T28" fmla="*/ 130 w 183"/>
                <a:gd name="T29" fmla="*/ 16 h 184"/>
                <a:gd name="T30" fmla="*/ 128 w 183"/>
                <a:gd name="T31" fmla="*/ 27 h 184"/>
                <a:gd name="T32" fmla="*/ 144 w 183"/>
                <a:gd name="T33" fmla="*/ 39 h 184"/>
                <a:gd name="T34" fmla="*/ 164 w 183"/>
                <a:gd name="T35" fmla="*/ 36 h 184"/>
                <a:gd name="T36" fmla="*/ 173 w 183"/>
                <a:gd name="T37" fmla="*/ 65 h 184"/>
                <a:gd name="T38" fmla="*/ 163 w 183"/>
                <a:gd name="T39" fmla="*/ 72 h 184"/>
                <a:gd name="T40" fmla="*/ 167 w 183"/>
                <a:gd name="T41" fmla="*/ 92 h 184"/>
                <a:gd name="T42" fmla="*/ 182 w 183"/>
                <a:gd name="T43" fmla="*/ 98 h 184"/>
                <a:gd name="T44" fmla="*/ 177 w 183"/>
                <a:gd name="T45" fmla="*/ 125 h 184"/>
                <a:gd name="T46" fmla="*/ 158 w 183"/>
                <a:gd name="T47" fmla="*/ 128 h 184"/>
                <a:gd name="T48" fmla="*/ 145 w 183"/>
                <a:gd name="T49" fmla="*/ 144 h 184"/>
                <a:gd name="T50" fmla="*/ 150 w 183"/>
                <a:gd name="T51" fmla="*/ 154 h 184"/>
                <a:gd name="T52" fmla="*/ 129 w 183"/>
                <a:gd name="T53" fmla="*/ 176 h 184"/>
                <a:gd name="T54" fmla="*/ 113 w 183"/>
                <a:gd name="T55" fmla="*/ 164 h 184"/>
                <a:gd name="T56" fmla="*/ 93 w 183"/>
                <a:gd name="T57" fmla="*/ 167 h 184"/>
                <a:gd name="T58" fmla="*/ 89 w 183"/>
                <a:gd name="T59" fmla="*/ 178 h 184"/>
                <a:gd name="T60" fmla="*/ 59 w 183"/>
                <a:gd name="T61" fmla="*/ 178 h 184"/>
                <a:gd name="T62" fmla="*/ 53 w 183"/>
                <a:gd name="T63" fmla="*/ 169 h 184"/>
                <a:gd name="T64" fmla="*/ 55 w 183"/>
                <a:gd name="T65" fmla="*/ 157 h 184"/>
                <a:gd name="T66" fmla="*/ 39 w 183"/>
                <a:gd name="T67" fmla="*/ 146 h 184"/>
                <a:gd name="T68" fmla="*/ 19 w 183"/>
                <a:gd name="T69" fmla="*/ 149 h 184"/>
                <a:gd name="T70" fmla="*/ 10 w 183"/>
                <a:gd name="T71" fmla="*/ 1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3" h="184">
                  <a:moveTo>
                    <a:pt x="114" y="130"/>
                  </a:moveTo>
                  <a:cubicBezTo>
                    <a:pt x="135" y="118"/>
                    <a:pt x="142" y="90"/>
                    <a:pt x="129" y="69"/>
                  </a:cubicBezTo>
                  <a:cubicBezTo>
                    <a:pt x="117" y="49"/>
                    <a:pt x="90" y="42"/>
                    <a:pt x="69" y="54"/>
                  </a:cubicBezTo>
                  <a:cubicBezTo>
                    <a:pt x="48" y="67"/>
                    <a:pt x="41" y="94"/>
                    <a:pt x="54" y="115"/>
                  </a:cubicBezTo>
                  <a:cubicBezTo>
                    <a:pt x="66" y="136"/>
                    <a:pt x="93" y="143"/>
                    <a:pt x="114" y="130"/>
                  </a:cubicBezTo>
                  <a:close/>
                  <a:moveTo>
                    <a:pt x="10" y="119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3"/>
                    <a:pt x="20" y="113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3"/>
                    <a:pt x="17" y="93"/>
                    <a:pt x="16" y="93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" y="89"/>
                    <a:pt x="0" y="85"/>
                    <a:pt x="1" y="81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7" y="55"/>
                    <a:pt x="11" y="53"/>
                    <a:pt x="15" y="54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7"/>
                    <a:pt x="26" y="56"/>
                    <a:pt x="27" y="56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0"/>
                    <a:pt x="38" y="40"/>
                    <a:pt x="38" y="3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0" y="27"/>
                    <a:pt x="32" y="22"/>
                    <a:pt x="35" y="2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8" y="6"/>
                    <a:pt x="62" y="8"/>
                    <a:pt x="65" y="11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1" y="21"/>
                    <a:pt x="71" y="21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1" y="17"/>
                    <a:pt x="91" y="1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3"/>
                    <a:pt x="99" y="0"/>
                    <a:pt x="103" y="1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8" y="8"/>
                    <a:pt x="131" y="12"/>
                    <a:pt x="130" y="1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7" y="27"/>
                    <a:pt x="128" y="2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4" y="39"/>
                    <a:pt x="144" y="39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7" y="31"/>
                    <a:pt x="162" y="32"/>
                    <a:pt x="164" y="36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8"/>
                    <a:pt x="176" y="63"/>
                    <a:pt x="173" y="65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1"/>
                    <a:pt x="163" y="72"/>
                    <a:pt x="163" y="72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2"/>
                    <a:pt x="167" y="92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9" y="95"/>
                    <a:pt x="181" y="96"/>
                    <a:pt x="182" y="98"/>
                  </a:cubicBezTo>
                  <a:cubicBezTo>
                    <a:pt x="183" y="100"/>
                    <a:pt x="183" y="102"/>
                    <a:pt x="183" y="104"/>
                  </a:cubicBezTo>
                  <a:cubicBezTo>
                    <a:pt x="177" y="125"/>
                    <a:pt x="177" y="125"/>
                    <a:pt x="177" y="125"/>
                  </a:cubicBezTo>
                  <a:cubicBezTo>
                    <a:pt x="176" y="129"/>
                    <a:pt x="172" y="132"/>
                    <a:pt x="168" y="130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5"/>
                    <a:pt x="145" y="14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8"/>
                    <a:pt x="151" y="162"/>
                    <a:pt x="148" y="165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5" y="178"/>
                    <a:pt x="121" y="177"/>
                    <a:pt x="118" y="173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4"/>
                    <a:pt x="112" y="164"/>
                    <a:pt x="112" y="164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67"/>
                    <a:pt x="92" y="167"/>
                    <a:pt x="92" y="16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82"/>
                    <a:pt x="84" y="184"/>
                    <a:pt x="80" y="183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7" y="177"/>
                    <a:pt x="55" y="176"/>
                    <a:pt x="54" y="174"/>
                  </a:cubicBezTo>
                  <a:cubicBezTo>
                    <a:pt x="53" y="173"/>
                    <a:pt x="53" y="171"/>
                    <a:pt x="53" y="169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6" y="158"/>
                    <a:pt x="56" y="157"/>
                    <a:pt x="55" y="15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6"/>
                    <a:pt x="39" y="146"/>
                    <a:pt x="39" y="146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26" y="153"/>
                    <a:pt x="21" y="152"/>
                    <a:pt x="19" y="149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6" y="126"/>
                    <a:pt x="7" y="121"/>
                    <a:pt x="10" y="119"/>
                  </a:cubicBezTo>
                  <a:close/>
                </a:path>
              </a:pathLst>
            </a:custGeom>
            <a:noFill/>
            <a:ln w="238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48">
              <a:extLst>
                <a:ext uri="{FF2B5EF4-FFF2-40B4-BE49-F238E27FC236}">
                  <a16:creationId xmlns:a16="http://schemas.microsoft.com/office/drawing/2014/main" id="{D25F91E5-8956-26B4-6BB9-616DE3E01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" y="3095"/>
              <a:ext cx="141" cy="142"/>
            </a:xfrm>
            <a:custGeom>
              <a:avLst/>
              <a:gdLst>
                <a:gd name="T0" fmla="*/ 56 w 77"/>
                <a:gd name="T1" fmla="*/ 67 h 77"/>
                <a:gd name="T2" fmla="*/ 67 w 77"/>
                <a:gd name="T3" fmla="*/ 21 h 77"/>
                <a:gd name="T4" fmla="*/ 21 w 77"/>
                <a:gd name="T5" fmla="*/ 9 h 77"/>
                <a:gd name="T6" fmla="*/ 10 w 77"/>
                <a:gd name="T7" fmla="*/ 56 h 77"/>
                <a:gd name="T8" fmla="*/ 56 w 77"/>
                <a:gd name="T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56" y="67"/>
                  </a:moveTo>
                  <a:cubicBezTo>
                    <a:pt x="72" y="57"/>
                    <a:pt x="77" y="37"/>
                    <a:pt x="67" y="21"/>
                  </a:cubicBezTo>
                  <a:cubicBezTo>
                    <a:pt x="58" y="5"/>
                    <a:pt x="37" y="0"/>
                    <a:pt x="21" y="9"/>
                  </a:cubicBezTo>
                  <a:cubicBezTo>
                    <a:pt x="5" y="19"/>
                    <a:pt x="0" y="40"/>
                    <a:pt x="10" y="56"/>
                  </a:cubicBezTo>
                  <a:cubicBezTo>
                    <a:pt x="19" y="71"/>
                    <a:pt x="40" y="77"/>
                    <a:pt x="5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49">
              <a:extLst>
                <a:ext uri="{FF2B5EF4-FFF2-40B4-BE49-F238E27FC236}">
                  <a16:creationId xmlns:a16="http://schemas.microsoft.com/office/drawing/2014/main" id="{8FAF838A-0051-A9FA-6487-4780209C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" y="3095"/>
              <a:ext cx="141" cy="142"/>
            </a:xfrm>
            <a:custGeom>
              <a:avLst/>
              <a:gdLst>
                <a:gd name="T0" fmla="*/ 56 w 77"/>
                <a:gd name="T1" fmla="*/ 67 h 77"/>
                <a:gd name="T2" fmla="*/ 67 w 77"/>
                <a:gd name="T3" fmla="*/ 21 h 77"/>
                <a:gd name="T4" fmla="*/ 21 w 77"/>
                <a:gd name="T5" fmla="*/ 9 h 77"/>
                <a:gd name="T6" fmla="*/ 10 w 77"/>
                <a:gd name="T7" fmla="*/ 56 h 77"/>
                <a:gd name="T8" fmla="*/ 56 w 77"/>
                <a:gd name="T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56" y="67"/>
                  </a:moveTo>
                  <a:cubicBezTo>
                    <a:pt x="72" y="57"/>
                    <a:pt x="77" y="37"/>
                    <a:pt x="67" y="21"/>
                  </a:cubicBezTo>
                  <a:cubicBezTo>
                    <a:pt x="58" y="5"/>
                    <a:pt x="37" y="0"/>
                    <a:pt x="21" y="9"/>
                  </a:cubicBezTo>
                  <a:cubicBezTo>
                    <a:pt x="5" y="19"/>
                    <a:pt x="0" y="40"/>
                    <a:pt x="10" y="56"/>
                  </a:cubicBezTo>
                  <a:cubicBezTo>
                    <a:pt x="19" y="71"/>
                    <a:pt x="40" y="77"/>
                    <a:pt x="56" y="67"/>
                  </a:cubicBezTo>
                  <a:close/>
                </a:path>
              </a:pathLst>
            </a:custGeom>
            <a:noFill/>
            <a:ln w="238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D495047B-95B5-F264-E0AB-6BE9012E9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6" y="3266"/>
              <a:ext cx="335" cy="337"/>
            </a:xfrm>
            <a:custGeom>
              <a:avLst/>
              <a:gdLst>
                <a:gd name="T0" fmla="*/ 129 w 183"/>
                <a:gd name="T1" fmla="*/ 69 h 184"/>
                <a:gd name="T2" fmla="*/ 54 w 183"/>
                <a:gd name="T3" fmla="*/ 115 h 184"/>
                <a:gd name="T4" fmla="*/ 10 w 183"/>
                <a:gd name="T5" fmla="*/ 119 h 184"/>
                <a:gd name="T6" fmla="*/ 20 w 183"/>
                <a:gd name="T7" fmla="*/ 112 h 184"/>
                <a:gd name="T8" fmla="*/ 16 w 183"/>
                <a:gd name="T9" fmla="*/ 93 h 184"/>
                <a:gd name="T10" fmla="*/ 1 w 183"/>
                <a:gd name="T11" fmla="*/ 81 h 184"/>
                <a:gd name="T12" fmla="*/ 9 w 183"/>
                <a:gd name="T13" fmla="*/ 55 h 184"/>
                <a:gd name="T14" fmla="*/ 25 w 183"/>
                <a:gd name="T15" fmla="*/ 56 h 184"/>
                <a:gd name="T16" fmla="*/ 38 w 183"/>
                <a:gd name="T17" fmla="*/ 41 h 184"/>
                <a:gd name="T18" fmla="*/ 33 w 183"/>
                <a:gd name="T19" fmla="*/ 30 h 184"/>
                <a:gd name="T20" fmla="*/ 54 w 183"/>
                <a:gd name="T21" fmla="*/ 8 h 184"/>
                <a:gd name="T22" fmla="*/ 70 w 183"/>
                <a:gd name="T23" fmla="*/ 20 h 184"/>
                <a:gd name="T24" fmla="*/ 90 w 183"/>
                <a:gd name="T25" fmla="*/ 18 h 184"/>
                <a:gd name="T26" fmla="*/ 94 w 183"/>
                <a:gd name="T27" fmla="*/ 7 h 184"/>
                <a:gd name="T28" fmla="*/ 124 w 183"/>
                <a:gd name="T29" fmla="*/ 6 h 184"/>
                <a:gd name="T30" fmla="*/ 130 w 183"/>
                <a:gd name="T31" fmla="*/ 16 h 184"/>
                <a:gd name="T32" fmla="*/ 128 w 183"/>
                <a:gd name="T33" fmla="*/ 27 h 184"/>
                <a:gd name="T34" fmla="*/ 144 w 183"/>
                <a:gd name="T35" fmla="*/ 39 h 184"/>
                <a:gd name="T36" fmla="*/ 164 w 183"/>
                <a:gd name="T37" fmla="*/ 36 h 184"/>
                <a:gd name="T38" fmla="*/ 173 w 183"/>
                <a:gd name="T39" fmla="*/ 65 h 184"/>
                <a:gd name="T40" fmla="*/ 163 w 183"/>
                <a:gd name="T41" fmla="*/ 72 h 184"/>
                <a:gd name="T42" fmla="*/ 167 w 183"/>
                <a:gd name="T43" fmla="*/ 92 h 184"/>
                <a:gd name="T44" fmla="*/ 182 w 183"/>
                <a:gd name="T45" fmla="*/ 98 h 184"/>
                <a:gd name="T46" fmla="*/ 177 w 183"/>
                <a:gd name="T47" fmla="*/ 125 h 184"/>
                <a:gd name="T48" fmla="*/ 168 w 183"/>
                <a:gd name="T49" fmla="*/ 130 h 184"/>
                <a:gd name="T50" fmla="*/ 157 w 183"/>
                <a:gd name="T51" fmla="*/ 128 h 184"/>
                <a:gd name="T52" fmla="*/ 145 w 183"/>
                <a:gd name="T53" fmla="*/ 145 h 184"/>
                <a:gd name="T54" fmla="*/ 148 w 183"/>
                <a:gd name="T55" fmla="*/ 164 h 184"/>
                <a:gd name="T56" fmla="*/ 118 w 183"/>
                <a:gd name="T57" fmla="*/ 173 h 184"/>
                <a:gd name="T58" fmla="*/ 112 w 183"/>
                <a:gd name="T59" fmla="*/ 164 h 184"/>
                <a:gd name="T60" fmla="*/ 92 w 183"/>
                <a:gd name="T61" fmla="*/ 167 h 184"/>
                <a:gd name="T62" fmla="*/ 86 w 183"/>
                <a:gd name="T63" fmla="*/ 182 h 184"/>
                <a:gd name="T64" fmla="*/ 59 w 183"/>
                <a:gd name="T65" fmla="*/ 178 h 184"/>
                <a:gd name="T66" fmla="*/ 56 w 183"/>
                <a:gd name="T67" fmla="*/ 158 h 184"/>
                <a:gd name="T68" fmla="*/ 40 w 183"/>
                <a:gd name="T69" fmla="*/ 146 h 184"/>
                <a:gd name="T70" fmla="*/ 30 w 183"/>
                <a:gd name="T71" fmla="*/ 151 h 184"/>
                <a:gd name="T72" fmla="*/ 8 w 183"/>
                <a:gd name="T7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184">
                  <a:moveTo>
                    <a:pt x="114" y="130"/>
                  </a:moveTo>
                  <a:cubicBezTo>
                    <a:pt x="135" y="117"/>
                    <a:pt x="142" y="90"/>
                    <a:pt x="129" y="69"/>
                  </a:cubicBezTo>
                  <a:cubicBezTo>
                    <a:pt x="117" y="48"/>
                    <a:pt x="90" y="42"/>
                    <a:pt x="69" y="54"/>
                  </a:cubicBezTo>
                  <a:cubicBezTo>
                    <a:pt x="48" y="67"/>
                    <a:pt x="41" y="94"/>
                    <a:pt x="54" y="115"/>
                  </a:cubicBezTo>
                  <a:cubicBezTo>
                    <a:pt x="66" y="136"/>
                    <a:pt x="93" y="142"/>
                    <a:pt x="114" y="130"/>
                  </a:cubicBezTo>
                  <a:moveTo>
                    <a:pt x="10" y="119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0" y="113"/>
                    <a:pt x="20" y="11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3"/>
                    <a:pt x="17" y="93"/>
                    <a:pt x="16" y="93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" y="89"/>
                    <a:pt x="0" y="85"/>
                    <a:pt x="1" y="81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7"/>
                    <a:pt x="8" y="56"/>
                    <a:pt x="9" y="55"/>
                  </a:cubicBezTo>
                  <a:cubicBezTo>
                    <a:pt x="11" y="54"/>
                    <a:pt x="13" y="53"/>
                    <a:pt x="15" y="54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6"/>
                    <a:pt x="26" y="56"/>
                    <a:pt x="27" y="56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0"/>
                    <a:pt x="38" y="39"/>
                    <a:pt x="38" y="3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0" y="27"/>
                    <a:pt x="32" y="22"/>
                    <a:pt x="35" y="2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8" y="6"/>
                    <a:pt x="62" y="7"/>
                    <a:pt x="65" y="11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1" y="21"/>
                    <a:pt x="71" y="20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1" y="17"/>
                    <a:pt x="91" y="1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3"/>
                    <a:pt x="99" y="0"/>
                    <a:pt x="103" y="1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6" y="7"/>
                    <a:pt x="128" y="8"/>
                    <a:pt x="129" y="10"/>
                  </a:cubicBezTo>
                  <a:cubicBezTo>
                    <a:pt x="130" y="12"/>
                    <a:pt x="130" y="14"/>
                    <a:pt x="130" y="1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7" y="27"/>
                    <a:pt x="128" y="2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4" y="39"/>
                    <a:pt x="144" y="39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7" y="31"/>
                    <a:pt x="162" y="32"/>
                    <a:pt x="164" y="36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8"/>
                    <a:pt x="176" y="63"/>
                    <a:pt x="173" y="65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1"/>
                    <a:pt x="163" y="71"/>
                    <a:pt x="163" y="72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7" y="92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9" y="95"/>
                    <a:pt x="181" y="96"/>
                    <a:pt x="182" y="98"/>
                  </a:cubicBezTo>
                  <a:cubicBezTo>
                    <a:pt x="183" y="99"/>
                    <a:pt x="183" y="101"/>
                    <a:pt x="183" y="103"/>
                  </a:cubicBezTo>
                  <a:cubicBezTo>
                    <a:pt x="177" y="125"/>
                    <a:pt x="177" y="125"/>
                    <a:pt x="177" y="125"/>
                  </a:cubicBezTo>
                  <a:cubicBezTo>
                    <a:pt x="177" y="127"/>
                    <a:pt x="175" y="128"/>
                    <a:pt x="174" y="129"/>
                  </a:cubicBezTo>
                  <a:cubicBezTo>
                    <a:pt x="172" y="130"/>
                    <a:pt x="170" y="131"/>
                    <a:pt x="168" y="130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4"/>
                    <a:pt x="145" y="145"/>
                    <a:pt x="145" y="14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7"/>
                    <a:pt x="151" y="162"/>
                    <a:pt x="148" y="164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5" y="178"/>
                    <a:pt x="121" y="177"/>
                    <a:pt x="118" y="173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4"/>
                    <a:pt x="112" y="164"/>
                    <a:pt x="112" y="164"/>
                  </a:cubicBezTo>
                  <a:cubicBezTo>
                    <a:pt x="93" y="166"/>
                    <a:pt x="93" y="166"/>
                    <a:pt x="93" y="166"/>
                  </a:cubicBezTo>
                  <a:cubicBezTo>
                    <a:pt x="93" y="166"/>
                    <a:pt x="92" y="167"/>
                    <a:pt x="92" y="16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9" y="179"/>
                    <a:pt x="88" y="181"/>
                    <a:pt x="86" y="182"/>
                  </a:cubicBezTo>
                  <a:cubicBezTo>
                    <a:pt x="84" y="183"/>
                    <a:pt x="82" y="184"/>
                    <a:pt x="80" y="183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5" y="177"/>
                    <a:pt x="52" y="173"/>
                    <a:pt x="53" y="168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6" y="158"/>
                    <a:pt x="56" y="157"/>
                    <a:pt x="55" y="15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5"/>
                    <a:pt x="39" y="145"/>
                    <a:pt x="39" y="146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26" y="153"/>
                    <a:pt x="21" y="152"/>
                    <a:pt x="19" y="148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6" y="126"/>
                    <a:pt x="7" y="121"/>
                    <a:pt x="10" y="1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561B0A7-430B-F03C-2E6A-C3C0D11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6" y="3266"/>
              <a:ext cx="335" cy="337"/>
            </a:xfrm>
            <a:custGeom>
              <a:avLst/>
              <a:gdLst>
                <a:gd name="T0" fmla="*/ 129 w 183"/>
                <a:gd name="T1" fmla="*/ 69 h 184"/>
                <a:gd name="T2" fmla="*/ 54 w 183"/>
                <a:gd name="T3" fmla="*/ 115 h 184"/>
                <a:gd name="T4" fmla="*/ 10 w 183"/>
                <a:gd name="T5" fmla="*/ 119 h 184"/>
                <a:gd name="T6" fmla="*/ 20 w 183"/>
                <a:gd name="T7" fmla="*/ 112 h 184"/>
                <a:gd name="T8" fmla="*/ 16 w 183"/>
                <a:gd name="T9" fmla="*/ 93 h 184"/>
                <a:gd name="T10" fmla="*/ 1 w 183"/>
                <a:gd name="T11" fmla="*/ 81 h 184"/>
                <a:gd name="T12" fmla="*/ 9 w 183"/>
                <a:gd name="T13" fmla="*/ 55 h 184"/>
                <a:gd name="T14" fmla="*/ 25 w 183"/>
                <a:gd name="T15" fmla="*/ 56 h 184"/>
                <a:gd name="T16" fmla="*/ 38 w 183"/>
                <a:gd name="T17" fmla="*/ 41 h 184"/>
                <a:gd name="T18" fmla="*/ 33 w 183"/>
                <a:gd name="T19" fmla="*/ 30 h 184"/>
                <a:gd name="T20" fmla="*/ 54 w 183"/>
                <a:gd name="T21" fmla="*/ 8 h 184"/>
                <a:gd name="T22" fmla="*/ 70 w 183"/>
                <a:gd name="T23" fmla="*/ 20 h 184"/>
                <a:gd name="T24" fmla="*/ 90 w 183"/>
                <a:gd name="T25" fmla="*/ 18 h 184"/>
                <a:gd name="T26" fmla="*/ 94 w 183"/>
                <a:gd name="T27" fmla="*/ 7 h 184"/>
                <a:gd name="T28" fmla="*/ 124 w 183"/>
                <a:gd name="T29" fmla="*/ 6 h 184"/>
                <a:gd name="T30" fmla="*/ 130 w 183"/>
                <a:gd name="T31" fmla="*/ 16 h 184"/>
                <a:gd name="T32" fmla="*/ 128 w 183"/>
                <a:gd name="T33" fmla="*/ 27 h 184"/>
                <a:gd name="T34" fmla="*/ 144 w 183"/>
                <a:gd name="T35" fmla="*/ 39 h 184"/>
                <a:gd name="T36" fmla="*/ 164 w 183"/>
                <a:gd name="T37" fmla="*/ 36 h 184"/>
                <a:gd name="T38" fmla="*/ 173 w 183"/>
                <a:gd name="T39" fmla="*/ 65 h 184"/>
                <a:gd name="T40" fmla="*/ 163 w 183"/>
                <a:gd name="T41" fmla="*/ 72 h 184"/>
                <a:gd name="T42" fmla="*/ 167 w 183"/>
                <a:gd name="T43" fmla="*/ 92 h 184"/>
                <a:gd name="T44" fmla="*/ 182 w 183"/>
                <a:gd name="T45" fmla="*/ 98 h 184"/>
                <a:gd name="T46" fmla="*/ 177 w 183"/>
                <a:gd name="T47" fmla="*/ 125 h 184"/>
                <a:gd name="T48" fmla="*/ 168 w 183"/>
                <a:gd name="T49" fmla="*/ 130 h 184"/>
                <a:gd name="T50" fmla="*/ 157 w 183"/>
                <a:gd name="T51" fmla="*/ 128 h 184"/>
                <a:gd name="T52" fmla="*/ 145 w 183"/>
                <a:gd name="T53" fmla="*/ 145 h 184"/>
                <a:gd name="T54" fmla="*/ 148 w 183"/>
                <a:gd name="T55" fmla="*/ 164 h 184"/>
                <a:gd name="T56" fmla="*/ 118 w 183"/>
                <a:gd name="T57" fmla="*/ 173 h 184"/>
                <a:gd name="T58" fmla="*/ 112 w 183"/>
                <a:gd name="T59" fmla="*/ 164 h 184"/>
                <a:gd name="T60" fmla="*/ 92 w 183"/>
                <a:gd name="T61" fmla="*/ 167 h 184"/>
                <a:gd name="T62" fmla="*/ 86 w 183"/>
                <a:gd name="T63" fmla="*/ 182 h 184"/>
                <a:gd name="T64" fmla="*/ 59 w 183"/>
                <a:gd name="T65" fmla="*/ 178 h 184"/>
                <a:gd name="T66" fmla="*/ 56 w 183"/>
                <a:gd name="T67" fmla="*/ 158 h 184"/>
                <a:gd name="T68" fmla="*/ 40 w 183"/>
                <a:gd name="T69" fmla="*/ 146 h 184"/>
                <a:gd name="T70" fmla="*/ 30 w 183"/>
                <a:gd name="T71" fmla="*/ 151 h 184"/>
                <a:gd name="T72" fmla="*/ 8 w 183"/>
                <a:gd name="T73" fmla="*/ 12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184">
                  <a:moveTo>
                    <a:pt x="114" y="130"/>
                  </a:moveTo>
                  <a:cubicBezTo>
                    <a:pt x="135" y="117"/>
                    <a:pt x="142" y="90"/>
                    <a:pt x="129" y="69"/>
                  </a:cubicBezTo>
                  <a:cubicBezTo>
                    <a:pt x="117" y="48"/>
                    <a:pt x="90" y="42"/>
                    <a:pt x="69" y="54"/>
                  </a:cubicBezTo>
                  <a:cubicBezTo>
                    <a:pt x="48" y="67"/>
                    <a:pt x="41" y="94"/>
                    <a:pt x="54" y="115"/>
                  </a:cubicBezTo>
                  <a:cubicBezTo>
                    <a:pt x="66" y="136"/>
                    <a:pt x="93" y="142"/>
                    <a:pt x="114" y="130"/>
                  </a:cubicBezTo>
                  <a:close/>
                  <a:moveTo>
                    <a:pt x="10" y="119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0" y="113"/>
                    <a:pt x="20" y="11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93"/>
                    <a:pt x="17" y="93"/>
                    <a:pt x="16" y="93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" y="89"/>
                    <a:pt x="0" y="85"/>
                    <a:pt x="1" y="81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7"/>
                    <a:pt x="8" y="56"/>
                    <a:pt x="9" y="55"/>
                  </a:cubicBezTo>
                  <a:cubicBezTo>
                    <a:pt x="11" y="54"/>
                    <a:pt x="13" y="53"/>
                    <a:pt x="15" y="54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6"/>
                    <a:pt x="26" y="56"/>
                    <a:pt x="27" y="56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0"/>
                    <a:pt x="38" y="39"/>
                    <a:pt x="38" y="3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0" y="27"/>
                    <a:pt x="32" y="22"/>
                    <a:pt x="35" y="2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8" y="6"/>
                    <a:pt x="62" y="7"/>
                    <a:pt x="65" y="11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0"/>
                    <a:pt x="71" y="21"/>
                    <a:pt x="71" y="20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90" y="18"/>
                    <a:pt x="91" y="17"/>
                    <a:pt x="91" y="1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5" y="3"/>
                    <a:pt x="99" y="0"/>
                    <a:pt x="103" y="1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6" y="7"/>
                    <a:pt x="128" y="8"/>
                    <a:pt x="129" y="10"/>
                  </a:cubicBezTo>
                  <a:cubicBezTo>
                    <a:pt x="130" y="12"/>
                    <a:pt x="130" y="14"/>
                    <a:pt x="130" y="1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7" y="27"/>
                    <a:pt x="128" y="27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4" y="39"/>
                    <a:pt x="144" y="39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7" y="31"/>
                    <a:pt x="162" y="32"/>
                    <a:pt x="164" y="36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8"/>
                    <a:pt x="176" y="63"/>
                    <a:pt x="173" y="65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1"/>
                    <a:pt x="163" y="71"/>
                    <a:pt x="163" y="72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7" y="92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9" y="95"/>
                    <a:pt x="181" y="96"/>
                    <a:pt x="182" y="98"/>
                  </a:cubicBezTo>
                  <a:cubicBezTo>
                    <a:pt x="183" y="99"/>
                    <a:pt x="183" y="101"/>
                    <a:pt x="183" y="103"/>
                  </a:cubicBezTo>
                  <a:cubicBezTo>
                    <a:pt x="177" y="125"/>
                    <a:pt x="177" y="125"/>
                    <a:pt x="177" y="125"/>
                  </a:cubicBezTo>
                  <a:cubicBezTo>
                    <a:pt x="177" y="127"/>
                    <a:pt x="175" y="128"/>
                    <a:pt x="174" y="129"/>
                  </a:cubicBezTo>
                  <a:cubicBezTo>
                    <a:pt x="172" y="130"/>
                    <a:pt x="170" y="131"/>
                    <a:pt x="168" y="130"/>
                  </a:cubicBezTo>
                  <a:cubicBezTo>
                    <a:pt x="158" y="128"/>
                    <a:pt x="158" y="128"/>
                    <a:pt x="158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5" y="143"/>
                    <a:pt x="145" y="143"/>
                    <a:pt x="145" y="143"/>
                  </a:cubicBezTo>
                  <a:cubicBezTo>
                    <a:pt x="145" y="144"/>
                    <a:pt x="145" y="145"/>
                    <a:pt x="145" y="145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7"/>
                    <a:pt x="151" y="162"/>
                    <a:pt x="148" y="164"/>
                  </a:cubicBezTo>
                  <a:cubicBezTo>
                    <a:pt x="129" y="176"/>
                    <a:pt x="129" y="176"/>
                    <a:pt x="129" y="176"/>
                  </a:cubicBezTo>
                  <a:cubicBezTo>
                    <a:pt x="125" y="178"/>
                    <a:pt x="121" y="177"/>
                    <a:pt x="118" y="173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13" y="164"/>
                    <a:pt x="112" y="164"/>
                    <a:pt x="112" y="164"/>
                  </a:cubicBezTo>
                  <a:cubicBezTo>
                    <a:pt x="93" y="166"/>
                    <a:pt x="93" y="166"/>
                    <a:pt x="93" y="166"/>
                  </a:cubicBezTo>
                  <a:cubicBezTo>
                    <a:pt x="93" y="166"/>
                    <a:pt x="92" y="167"/>
                    <a:pt x="92" y="16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9" y="179"/>
                    <a:pt x="88" y="181"/>
                    <a:pt x="86" y="182"/>
                  </a:cubicBezTo>
                  <a:cubicBezTo>
                    <a:pt x="84" y="183"/>
                    <a:pt x="82" y="184"/>
                    <a:pt x="80" y="183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5" y="177"/>
                    <a:pt x="52" y="173"/>
                    <a:pt x="53" y="168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6" y="158"/>
                    <a:pt x="56" y="157"/>
                    <a:pt x="55" y="15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5"/>
                    <a:pt x="39" y="145"/>
                    <a:pt x="39" y="146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26" y="153"/>
                    <a:pt x="21" y="152"/>
                    <a:pt x="19" y="148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6" y="126"/>
                    <a:pt x="7" y="121"/>
                    <a:pt x="10" y="119"/>
                  </a:cubicBezTo>
                  <a:close/>
                </a:path>
              </a:pathLst>
            </a:custGeom>
            <a:noFill/>
            <a:ln w="238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18348201-D816-FBF3-D929-C2978BD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" y="3365"/>
              <a:ext cx="141" cy="139"/>
            </a:xfrm>
            <a:custGeom>
              <a:avLst/>
              <a:gdLst>
                <a:gd name="T0" fmla="*/ 56 w 77"/>
                <a:gd name="T1" fmla="*/ 67 h 76"/>
                <a:gd name="T2" fmla="*/ 67 w 77"/>
                <a:gd name="T3" fmla="*/ 21 h 76"/>
                <a:gd name="T4" fmla="*/ 21 w 77"/>
                <a:gd name="T5" fmla="*/ 9 h 76"/>
                <a:gd name="T6" fmla="*/ 10 w 77"/>
                <a:gd name="T7" fmla="*/ 55 h 76"/>
                <a:gd name="T8" fmla="*/ 56 w 77"/>
                <a:gd name="T9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56" y="67"/>
                  </a:moveTo>
                  <a:cubicBezTo>
                    <a:pt x="72" y="57"/>
                    <a:pt x="77" y="37"/>
                    <a:pt x="67" y="21"/>
                  </a:cubicBezTo>
                  <a:cubicBezTo>
                    <a:pt x="58" y="5"/>
                    <a:pt x="37" y="0"/>
                    <a:pt x="21" y="9"/>
                  </a:cubicBezTo>
                  <a:cubicBezTo>
                    <a:pt x="5" y="19"/>
                    <a:pt x="0" y="39"/>
                    <a:pt x="10" y="55"/>
                  </a:cubicBezTo>
                  <a:cubicBezTo>
                    <a:pt x="19" y="71"/>
                    <a:pt x="40" y="76"/>
                    <a:pt x="56" y="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1BA2283E-7AFA-2778-4B54-7AF63D570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" y="3365"/>
              <a:ext cx="141" cy="139"/>
            </a:xfrm>
            <a:custGeom>
              <a:avLst/>
              <a:gdLst>
                <a:gd name="T0" fmla="*/ 56 w 77"/>
                <a:gd name="T1" fmla="*/ 67 h 76"/>
                <a:gd name="T2" fmla="*/ 67 w 77"/>
                <a:gd name="T3" fmla="*/ 21 h 76"/>
                <a:gd name="T4" fmla="*/ 21 w 77"/>
                <a:gd name="T5" fmla="*/ 9 h 76"/>
                <a:gd name="T6" fmla="*/ 10 w 77"/>
                <a:gd name="T7" fmla="*/ 55 h 76"/>
                <a:gd name="T8" fmla="*/ 56 w 77"/>
                <a:gd name="T9" fmla="*/ 6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6">
                  <a:moveTo>
                    <a:pt x="56" y="67"/>
                  </a:moveTo>
                  <a:cubicBezTo>
                    <a:pt x="72" y="57"/>
                    <a:pt x="77" y="37"/>
                    <a:pt x="67" y="21"/>
                  </a:cubicBezTo>
                  <a:cubicBezTo>
                    <a:pt x="58" y="5"/>
                    <a:pt x="37" y="0"/>
                    <a:pt x="21" y="9"/>
                  </a:cubicBezTo>
                  <a:cubicBezTo>
                    <a:pt x="5" y="19"/>
                    <a:pt x="0" y="39"/>
                    <a:pt x="10" y="55"/>
                  </a:cubicBezTo>
                  <a:cubicBezTo>
                    <a:pt x="19" y="71"/>
                    <a:pt x="40" y="76"/>
                    <a:pt x="56" y="67"/>
                  </a:cubicBezTo>
                  <a:close/>
                </a:path>
              </a:pathLst>
            </a:custGeom>
            <a:noFill/>
            <a:ln w="2381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26B51A7F-B2AC-E8AE-2019-3F06858079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4" y="3009"/>
              <a:ext cx="314" cy="312"/>
            </a:xfrm>
            <a:custGeom>
              <a:avLst/>
              <a:gdLst>
                <a:gd name="T0" fmla="*/ 119 w 171"/>
                <a:gd name="T1" fmla="*/ 65 h 170"/>
                <a:gd name="T2" fmla="*/ 52 w 171"/>
                <a:gd name="T3" fmla="*/ 105 h 170"/>
                <a:gd name="T4" fmla="*/ 9 w 171"/>
                <a:gd name="T5" fmla="*/ 115 h 170"/>
                <a:gd name="T6" fmla="*/ 20 w 171"/>
                <a:gd name="T7" fmla="*/ 104 h 170"/>
                <a:gd name="T8" fmla="*/ 13 w 171"/>
                <a:gd name="T9" fmla="*/ 82 h 170"/>
                <a:gd name="T10" fmla="*/ 1 w 171"/>
                <a:gd name="T11" fmla="*/ 75 h 170"/>
                <a:gd name="T12" fmla="*/ 10 w 171"/>
                <a:gd name="T13" fmla="*/ 52 h 170"/>
                <a:gd name="T14" fmla="*/ 26 w 171"/>
                <a:gd name="T15" fmla="*/ 52 h 170"/>
                <a:gd name="T16" fmla="*/ 37 w 171"/>
                <a:gd name="T17" fmla="*/ 32 h 170"/>
                <a:gd name="T18" fmla="*/ 33 w 171"/>
                <a:gd name="T19" fmla="*/ 18 h 170"/>
                <a:gd name="T20" fmla="*/ 56 w 171"/>
                <a:gd name="T21" fmla="*/ 8 h 170"/>
                <a:gd name="T22" fmla="*/ 67 w 171"/>
                <a:gd name="T23" fmla="*/ 19 h 170"/>
                <a:gd name="T24" fmla="*/ 89 w 171"/>
                <a:gd name="T25" fmla="*/ 13 h 170"/>
                <a:gd name="T26" fmla="*/ 96 w 171"/>
                <a:gd name="T27" fmla="*/ 1 h 170"/>
                <a:gd name="T28" fmla="*/ 119 w 171"/>
                <a:gd name="T29" fmla="*/ 10 h 170"/>
                <a:gd name="T30" fmla="*/ 119 w 171"/>
                <a:gd name="T31" fmla="*/ 25 h 170"/>
                <a:gd name="T32" fmla="*/ 139 w 171"/>
                <a:gd name="T33" fmla="*/ 37 h 170"/>
                <a:gd name="T34" fmla="*/ 153 w 171"/>
                <a:gd name="T35" fmla="*/ 32 h 170"/>
                <a:gd name="T36" fmla="*/ 162 w 171"/>
                <a:gd name="T37" fmla="*/ 56 h 170"/>
                <a:gd name="T38" fmla="*/ 151 w 171"/>
                <a:gd name="T39" fmla="*/ 66 h 170"/>
                <a:gd name="T40" fmla="*/ 158 w 171"/>
                <a:gd name="T41" fmla="*/ 88 h 170"/>
                <a:gd name="T42" fmla="*/ 170 w 171"/>
                <a:gd name="T43" fmla="*/ 95 h 170"/>
                <a:gd name="T44" fmla="*/ 161 w 171"/>
                <a:gd name="T45" fmla="*/ 119 h 170"/>
                <a:gd name="T46" fmla="*/ 145 w 171"/>
                <a:gd name="T47" fmla="*/ 118 h 170"/>
                <a:gd name="T48" fmla="*/ 134 w 171"/>
                <a:gd name="T49" fmla="*/ 139 h 170"/>
                <a:gd name="T50" fmla="*/ 138 w 171"/>
                <a:gd name="T51" fmla="*/ 152 h 170"/>
                <a:gd name="T52" fmla="*/ 115 w 171"/>
                <a:gd name="T53" fmla="*/ 162 h 170"/>
                <a:gd name="T54" fmla="*/ 104 w 171"/>
                <a:gd name="T55" fmla="*/ 151 h 170"/>
                <a:gd name="T56" fmla="*/ 82 w 171"/>
                <a:gd name="T57" fmla="*/ 157 h 170"/>
                <a:gd name="T58" fmla="*/ 75 w 171"/>
                <a:gd name="T59" fmla="*/ 170 h 170"/>
                <a:gd name="T60" fmla="*/ 52 w 171"/>
                <a:gd name="T61" fmla="*/ 160 h 170"/>
                <a:gd name="T62" fmla="*/ 52 w 171"/>
                <a:gd name="T63" fmla="*/ 145 h 170"/>
                <a:gd name="T64" fmla="*/ 32 w 171"/>
                <a:gd name="T65" fmla="*/ 134 h 170"/>
                <a:gd name="T66" fmla="*/ 19 w 171"/>
                <a:gd name="T67" fmla="*/ 138 h 170"/>
                <a:gd name="T68" fmla="*/ 9 w 171"/>
                <a:gd name="T69" fmla="*/ 11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70">
                  <a:moveTo>
                    <a:pt x="106" y="119"/>
                  </a:moveTo>
                  <a:cubicBezTo>
                    <a:pt x="124" y="108"/>
                    <a:pt x="130" y="84"/>
                    <a:pt x="119" y="65"/>
                  </a:cubicBezTo>
                  <a:cubicBezTo>
                    <a:pt x="108" y="47"/>
                    <a:pt x="84" y="41"/>
                    <a:pt x="65" y="52"/>
                  </a:cubicBezTo>
                  <a:cubicBezTo>
                    <a:pt x="47" y="63"/>
                    <a:pt x="41" y="87"/>
                    <a:pt x="52" y="105"/>
                  </a:cubicBezTo>
                  <a:cubicBezTo>
                    <a:pt x="63" y="124"/>
                    <a:pt x="87" y="130"/>
                    <a:pt x="106" y="119"/>
                  </a:cubicBezTo>
                  <a:close/>
                  <a:moveTo>
                    <a:pt x="9" y="115"/>
                  </a:moveTo>
                  <a:cubicBezTo>
                    <a:pt x="18" y="109"/>
                    <a:pt x="18" y="109"/>
                    <a:pt x="18" y="109"/>
                  </a:cubicBezTo>
                  <a:cubicBezTo>
                    <a:pt x="19" y="108"/>
                    <a:pt x="20" y="106"/>
                    <a:pt x="20" y="104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4"/>
                    <a:pt x="15" y="82"/>
                    <a:pt x="13" y="82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2" y="79"/>
                    <a:pt x="0" y="77"/>
                    <a:pt x="1" y="7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2"/>
                    <a:pt x="8" y="51"/>
                    <a:pt x="10" y="5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2" y="55"/>
                    <a:pt x="25" y="54"/>
                    <a:pt x="26" y="52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6"/>
                    <a:pt x="38" y="34"/>
                    <a:pt x="37" y="3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19"/>
                    <a:pt x="33" y="1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6"/>
                    <a:pt x="55" y="7"/>
                    <a:pt x="56" y="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2" y="19"/>
                    <a:pt x="65" y="20"/>
                    <a:pt x="67" y="19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6" y="17"/>
                    <a:pt x="88" y="15"/>
                    <a:pt x="89" y="1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1"/>
                    <a:pt x="94" y="0"/>
                    <a:pt x="96" y="1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8" y="6"/>
                    <a:pt x="119" y="8"/>
                    <a:pt x="119" y="1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2"/>
                    <a:pt x="117" y="24"/>
                    <a:pt x="119" y="25"/>
                  </a:cubicBezTo>
                  <a:cubicBezTo>
                    <a:pt x="133" y="36"/>
                    <a:pt x="133" y="36"/>
                    <a:pt x="133" y="36"/>
                  </a:cubicBezTo>
                  <a:cubicBezTo>
                    <a:pt x="135" y="37"/>
                    <a:pt x="137" y="38"/>
                    <a:pt x="139" y="37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9" y="30"/>
                    <a:pt x="152" y="31"/>
                    <a:pt x="153" y="32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5" y="52"/>
                    <a:pt x="164" y="55"/>
                    <a:pt x="162" y="56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2" y="62"/>
                    <a:pt x="151" y="64"/>
                    <a:pt x="151" y="66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6"/>
                    <a:pt x="156" y="88"/>
                    <a:pt x="158" y="88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70" y="91"/>
                    <a:pt x="171" y="93"/>
                    <a:pt x="170" y="95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8"/>
                    <a:pt x="163" y="119"/>
                    <a:pt x="161" y="119"/>
                  </a:cubicBezTo>
                  <a:cubicBezTo>
                    <a:pt x="151" y="116"/>
                    <a:pt x="151" y="116"/>
                    <a:pt x="151" y="116"/>
                  </a:cubicBezTo>
                  <a:cubicBezTo>
                    <a:pt x="149" y="116"/>
                    <a:pt x="146" y="117"/>
                    <a:pt x="145" y="118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3" y="134"/>
                    <a:pt x="133" y="137"/>
                    <a:pt x="134" y="139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1" y="149"/>
                    <a:pt x="140" y="151"/>
                    <a:pt x="138" y="152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18" y="164"/>
                    <a:pt x="116" y="164"/>
                    <a:pt x="115" y="162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09" y="152"/>
                    <a:pt x="106" y="151"/>
                    <a:pt x="104" y="151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5" y="154"/>
                    <a:pt x="83" y="155"/>
                    <a:pt x="82" y="157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9"/>
                    <a:pt x="77" y="170"/>
                    <a:pt x="75" y="170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3" y="164"/>
                    <a:pt x="52" y="162"/>
                    <a:pt x="52" y="16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5" y="148"/>
                    <a:pt x="54" y="146"/>
                    <a:pt x="52" y="145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3"/>
                    <a:pt x="34" y="133"/>
                    <a:pt x="32" y="134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2" y="140"/>
                    <a:pt x="20" y="140"/>
                    <a:pt x="19" y="13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18"/>
                    <a:pt x="7" y="116"/>
                    <a:pt x="9" y="115"/>
                  </a:cubicBezTo>
                  <a:close/>
                </a:path>
              </a:pathLst>
            </a:custGeom>
            <a:noFill/>
            <a:ln w="23813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EC6A081A-CB65-85EA-57C7-F11B0A0B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" y="3108"/>
              <a:ext cx="114" cy="114"/>
            </a:xfrm>
            <a:custGeom>
              <a:avLst/>
              <a:gdLst>
                <a:gd name="T0" fmla="*/ 45 w 62"/>
                <a:gd name="T1" fmla="*/ 54 h 62"/>
                <a:gd name="T2" fmla="*/ 54 w 62"/>
                <a:gd name="T3" fmla="*/ 17 h 62"/>
                <a:gd name="T4" fmla="*/ 17 w 62"/>
                <a:gd name="T5" fmla="*/ 8 h 62"/>
                <a:gd name="T6" fmla="*/ 7 w 62"/>
                <a:gd name="T7" fmla="*/ 45 h 62"/>
                <a:gd name="T8" fmla="*/ 45 w 62"/>
                <a:gd name="T9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45" y="54"/>
                  </a:moveTo>
                  <a:cubicBezTo>
                    <a:pt x="57" y="47"/>
                    <a:pt x="62" y="30"/>
                    <a:pt x="54" y="17"/>
                  </a:cubicBezTo>
                  <a:cubicBezTo>
                    <a:pt x="46" y="4"/>
                    <a:pt x="29" y="0"/>
                    <a:pt x="17" y="8"/>
                  </a:cubicBezTo>
                  <a:cubicBezTo>
                    <a:pt x="4" y="16"/>
                    <a:pt x="0" y="32"/>
                    <a:pt x="7" y="45"/>
                  </a:cubicBezTo>
                  <a:cubicBezTo>
                    <a:pt x="15" y="58"/>
                    <a:pt x="32" y="62"/>
                    <a:pt x="45" y="54"/>
                  </a:cubicBezTo>
                  <a:close/>
                </a:path>
              </a:pathLst>
            </a:custGeom>
            <a:noFill/>
            <a:ln w="12700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139D418C-A23E-9CB8-3841-1FD18A6CC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" y="3279"/>
              <a:ext cx="313" cy="312"/>
            </a:xfrm>
            <a:custGeom>
              <a:avLst/>
              <a:gdLst>
                <a:gd name="T0" fmla="*/ 119 w 171"/>
                <a:gd name="T1" fmla="*/ 65 h 170"/>
                <a:gd name="T2" fmla="*/ 52 w 171"/>
                <a:gd name="T3" fmla="*/ 105 h 170"/>
                <a:gd name="T4" fmla="*/ 9 w 171"/>
                <a:gd name="T5" fmla="*/ 115 h 170"/>
                <a:gd name="T6" fmla="*/ 20 w 171"/>
                <a:gd name="T7" fmla="*/ 104 h 170"/>
                <a:gd name="T8" fmla="*/ 13 w 171"/>
                <a:gd name="T9" fmla="*/ 82 h 170"/>
                <a:gd name="T10" fmla="*/ 1 w 171"/>
                <a:gd name="T11" fmla="*/ 75 h 170"/>
                <a:gd name="T12" fmla="*/ 10 w 171"/>
                <a:gd name="T13" fmla="*/ 52 h 170"/>
                <a:gd name="T14" fmla="*/ 26 w 171"/>
                <a:gd name="T15" fmla="*/ 52 h 170"/>
                <a:gd name="T16" fmla="*/ 37 w 171"/>
                <a:gd name="T17" fmla="*/ 32 h 170"/>
                <a:gd name="T18" fmla="*/ 33 w 171"/>
                <a:gd name="T19" fmla="*/ 18 h 170"/>
                <a:gd name="T20" fmla="*/ 56 w 171"/>
                <a:gd name="T21" fmla="*/ 8 h 170"/>
                <a:gd name="T22" fmla="*/ 67 w 171"/>
                <a:gd name="T23" fmla="*/ 19 h 170"/>
                <a:gd name="T24" fmla="*/ 89 w 171"/>
                <a:gd name="T25" fmla="*/ 13 h 170"/>
                <a:gd name="T26" fmla="*/ 96 w 171"/>
                <a:gd name="T27" fmla="*/ 0 h 170"/>
                <a:gd name="T28" fmla="*/ 119 w 171"/>
                <a:gd name="T29" fmla="*/ 10 h 170"/>
                <a:gd name="T30" fmla="*/ 119 w 171"/>
                <a:gd name="T31" fmla="*/ 25 h 170"/>
                <a:gd name="T32" fmla="*/ 139 w 171"/>
                <a:gd name="T33" fmla="*/ 36 h 170"/>
                <a:gd name="T34" fmla="*/ 153 w 171"/>
                <a:gd name="T35" fmla="*/ 32 h 170"/>
                <a:gd name="T36" fmla="*/ 162 w 171"/>
                <a:gd name="T37" fmla="*/ 56 h 170"/>
                <a:gd name="T38" fmla="*/ 151 w 171"/>
                <a:gd name="T39" fmla="*/ 66 h 170"/>
                <a:gd name="T40" fmla="*/ 158 w 171"/>
                <a:gd name="T41" fmla="*/ 88 h 170"/>
                <a:gd name="T42" fmla="*/ 170 w 171"/>
                <a:gd name="T43" fmla="*/ 95 h 170"/>
                <a:gd name="T44" fmla="*/ 161 w 171"/>
                <a:gd name="T45" fmla="*/ 118 h 170"/>
                <a:gd name="T46" fmla="*/ 145 w 171"/>
                <a:gd name="T47" fmla="*/ 118 h 170"/>
                <a:gd name="T48" fmla="*/ 134 w 171"/>
                <a:gd name="T49" fmla="*/ 138 h 170"/>
                <a:gd name="T50" fmla="*/ 138 w 171"/>
                <a:gd name="T51" fmla="*/ 152 h 170"/>
                <a:gd name="T52" fmla="*/ 115 w 171"/>
                <a:gd name="T53" fmla="*/ 162 h 170"/>
                <a:gd name="T54" fmla="*/ 104 w 171"/>
                <a:gd name="T55" fmla="*/ 151 h 170"/>
                <a:gd name="T56" fmla="*/ 82 w 171"/>
                <a:gd name="T57" fmla="*/ 157 h 170"/>
                <a:gd name="T58" fmla="*/ 75 w 171"/>
                <a:gd name="T59" fmla="*/ 170 h 170"/>
                <a:gd name="T60" fmla="*/ 52 w 171"/>
                <a:gd name="T61" fmla="*/ 160 h 170"/>
                <a:gd name="T62" fmla="*/ 52 w 171"/>
                <a:gd name="T63" fmla="*/ 145 h 170"/>
                <a:gd name="T64" fmla="*/ 32 w 171"/>
                <a:gd name="T65" fmla="*/ 134 h 170"/>
                <a:gd name="T66" fmla="*/ 19 w 171"/>
                <a:gd name="T67" fmla="*/ 138 h 170"/>
                <a:gd name="T68" fmla="*/ 9 w 171"/>
                <a:gd name="T69" fmla="*/ 11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" h="170">
                  <a:moveTo>
                    <a:pt x="106" y="118"/>
                  </a:moveTo>
                  <a:cubicBezTo>
                    <a:pt x="124" y="107"/>
                    <a:pt x="130" y="83"/>
                    <a:pt x="119" y="65"/>
                  </a:cubicBezTo>
                  <a:cubicBezTo>
                    <a:pt x="108" y="46"/>
                    <a:pt x="84" y="40"/>
                    <a:pt x="65" y="52"/>
                  </a:cubicBezTo>
                  <a:cubicBezTo>
                    <a:pt x="47" y="63"/>
                    <a:pt x="41" y="87"/>
                    <a:pt x="52" y="105"/>
                  </a:cubicBezTo>
                  <a:cubicBezTo>
                    <a:pt x="63" y="124"/>
                    <a:pt x="87" y="130"/>
                    <a:pt x="106" y="118"/>
                  </a:cubicBezTo>
                  <a:moveTo>
                    <a:pt x="9" y="115"/>
                  </a:moveTo>
                  <a:cubicBezTo>
                    <a:pt x="18" y="109"/>
                    <a:pt x="18" y="109"/>
                    <a:pt x="18" y="109"/>
                  </a:cubicBezTo>
                  <a:cubicBezTo>
                    <a:pt x="19" y="108"/>
                    <a:pt x="20" y="106"/>
                    <a:pt x="20" y="104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4"/>
                    <a:pt x="15" y="82"/>
                    <a:pt x="13" y="82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2" y="79"/>
                    <a:pt x="0" y="77"/>
                    <a:pt x="1" y="7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6" y="52"/>
                    <a:pt x="8" y="51"/>
                    <a:pt x="10" y="5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2" y="55"/>
                    <a:pt x="25" y="54"/>
                    <a:pt x="26" y="52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8" y="36"/>
                    <a:pt x="38" y="33"/>
                    <a:pt x="37" y="3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19"/>
                    <a:pt x="33" y="1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3" y="6"/>
                    <a:pt x="55" y="7"/>
                    <a:pt x="56" y="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2" y="19"/>
                    <a:pt x="65" y="20"/>
                    <a:pt x="67" y="19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6" y="17"/>
                    <a:pt x="88" y="15"/>
                    <a:pt x="89" y="1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1"/>
                    <a:pt x="94" y="0"/>
                    <a:pt x="96" y="0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8" y="6"/>
                    <a:pt x="119" y="8"/>
                    <a:pt x="119" y="1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2"/>
                    <a:pt x="117" y="24"/>
                    <a:pt x="119" y="25"/>
                  </a:cubicBezTo>
                  <a:cubicBezTo>
                    <a:pt x="133" y="36"/>
                    <a:pt x="133" y="36"/>
                    <a:pt x="133" y="36"/>
                  </a:cubicBezTo>
                  <a:cubicBezTo>
                    <a:pt x="135" y="37"/>
                    <a:pt x="137" y="37"/>
                    <a:pt x="139" y="36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9" y="30"/>
                    <a:pt x="152" y="31"/>
                    <a:pt x="153" y="32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5" y="52"/>
                    <a:pt x="164" y="55"/>
                    <a:pt x="162" y="56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2" y="62"/>
                    <a:pt x="151" y="64"/>
                    <a:pt x="151" y="66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6"/>
                    <a:pt x="156" y="88"/>
                    <a:pt x="158" y="88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9" y="91"/>
                    <a:pt x="171" y="93"/>
                    <a:pt x="170" y="95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8"/>
                    <a:pt x="163" y="119"/>
                    <a:pt x="161" y="118"/>
                  </a:cubicBezTo>
                  <a:cubicBezTo>
                    <a:pt x="151" y="116"/>
                    <a:pt x="151" y="116"/>
                    <a:pt x="151" y="116"/>
                  </a:cubicBezTo>
                  <a:cubicBezTo>
                    <a:pt x="149" y="115"/>
                    <a:pt x="146" y="116"/>
                    <a:pt x="145" y="118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3" y="134"/>
                    <a:pt x="133" y="137"/>
                    <a:pt x="134" y="138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0" y="149"/>
                    <a:pt x="140" y="151"/>
                    <a:pt x="138" y="152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18" y="164"/>
                    <a:pt x="116" y="164"/>
                    <a:pt x="115" y="162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09" y="151"/>
                    <a:pt x="106" y="150"/>
                    <a:pt x="104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5" y="154"/>
                    <a:pt x="83" y="155"/>
                    <a:pt x="82" y="157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9"/>
                    <a:pt x="77" y="170"/>
                    <a:pt x="75" y="170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3" y="164"/>
                    <a:pt x="52" y="162"/>
                    <a:pt x="52" y="16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5" y="148"/>
                    <a:pt x="54" y="146"/>
                    <a:pt x="52" y="145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6" y="133"/>
                    <a:pt x="34" y="133"/>
                    <a:pt x="32" y="134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2" y="140"/>
                    <a:pt x="20" y="139"/>
                    <a:pt x="19" y="13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18"/>
                    <a:pt x="7" y="116"/>
                    <a:pt x="9" y="115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5B22941D-35A5-6FED-FB93-19A821E0A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" y="3378"/>
              <a:ext cx="113" cy="114"/>
            </a:xfrm>
            <a:custGeom>
              <a:avLst/>
              <a:gdLst>
                <a:gd name="T0" fmla="*/ 45 w 62"/>
                <a:gd name="T1" fmla="*/ 54 h 62"/>
                <a:gd name="T2" fmla="*/ 54 w 62"/>
                <a:gd name="T3" fmla="*/ 17 h 62"/>
                <a:gd name="T4" fmla="*/ 17 w 62"/>
                <a:gd name="T5" fmla="*/ 8 h 62"/>
                <a:gd name="T6" fmla="*/ 7 w 62"/>
                <a:gd name="T7" fmla="*/ 45 h 62"/>
                <a:gd name="T8" fmla="*/ 45 w 62"/>
                <a:gd name="T9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45" y="54"/>
                  </a:moveTo>
                  <a:cubicBezTo>
                    <a:pt x="57" y="47"/>
                    <a:pt x="62" y="30"/>
                    <a:pt x="54" y="17"/>
                  </a:cubicBezTo>
                  <a:cubicBezTo>
                    <a:pt x="46" y="4"/>
                    <a:pt x="29" y="0"/>
                    <a:pt x="17" y="8"/>
                  </a:cubicBezTo>
                  <a:cubicBezTo>
                    <a:pt x="4" y="15"/>
                    <a:pt x="0" y="32"/>
                    <a:pt x="7" y="45"/>
                  </a:cubicBezTo>
                  <a:cubicBezTo>
                    <a:pt x="15" y="58"/>
                    <a:pt x="32" y="62"/>
                    <a:pt x="45" y="54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2CCD14D9-8B12-29EA-04F2-8CC61F5F7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" y="1268"/>
              <a:ext cx="715" cy="649"/>
            </a:xfrm>
            <a:custGeom>
              <a:avLst/>
              <a:gdLst>
                <a:gd name="T0" fmla="*/ 0 w 715"/>
                <a:gd name="T1" fmla="*/ 649 h 649"/>
                <a:gd name="T2" fmla="*/ 185 w 715"/>
                <a:gd name="T3" fmla="*/ 0 h 649"/>
                <a:gd name="T4" fmla="*/ 715 w 715"/>
                <a:gd name="T5" fmla="*/ 2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5" h="649">
                  <a:moveTo>
                    <a:pt x="0" y="649"/>
                  </a:moveTo>
                  <a:lnTo>
                    <a:pt x="185" y="0"/>
                  </a:lnTo>
                  <a:lnTo>
                    <a:pt x="715" y="2"/>
                  </a:lnTo>
                </a:path>
              </a:pathLst>
            </a:custGeom>
            <a:noFill/>
            <a:ln w="4762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6ACF0CC3-3B15-7699-32BD-DA776C3AE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" y="1268"/>
              <a:ext cx="713" cy="646"/>
            </a:xfrm>
            <a:custGeom>
              <a:avLst/>
              <a:gdLst>
                <a:gd name="T0" fmla="*/ 0 w 713"/>
                <a:gd name="T1" fmla="*/ 646 h 646"/>
                <a:gd name="T2" fmla="*/ 183 w 713"/>
                <a:gd name="T3" fmla="*/ 0 h 646"/>
                <a:gd name="T4" fmla="*/ 713 w 713"/>
                <a:gd name="T5" fmla="*/ 2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3" h="646">
                  <a:moveTo>
                    <a:pt x="0" y="646"/>
                  </a:moveTo>
                  <a:lnTo>
                    <a:pt x="183" y="0"/>
                  </a:lnTo>
                  <a:lnTo>
                    <a:pt x="713" y="2"/>
                  </a:lnTo>
                </a:path>
              </a:pathLst>
            </a:custGeom>
            <a:noFill/>
            <a:ln w="12700" cap="rnd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6" name="Oval 60">
              <a:extLst>
                <a:ext uri="{FF2B5EF4-FFF2-40B4-BE49-F238E27FC236}">
                  <a16:creationId xmlns:a16="http://schemas.microsoft.com/office/drawing/2014/main" id="{3FBDB6E7-EE25-C9E1-4D16-757D37303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" y="1222"/>
              <a:ext cx="94" cy="94"/>
            </a:xfrm>
            <a:prstGeom prst="ellipse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D84BFD67-973B-4615-B651-7534AF11B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0" y="1222"/>
              <a:ext cx="94" cy="94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8B76EACE-7C10-358D-BFA7-21BD1BBD4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" y="2820"/>
              <a:ext cx="721" cy="457"/>
            </a:xfrm>
            <a:custGeom>
              <a:avLst/>
              <a:gdLst>
                <a:gd name="T0" fmla="*/ 132 w 721"/>
                <a:gd name="T1" fmla="*/ 0 h 457"/>
                <a:gd name="T2" fmla="*/ 0 w 721"/>
                <a:gd name="T3" fmla="*/ 457 h 457"/>
                <a:gd name="T4" fmla="*/ 721 w 721"/>
                <a:gd name="T5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1" h="457">
                  <a:moveTo>
                    <a:pt x="132" y="0"/>
                  </a:moveTo>
                  <a:lnTo>
                    <a:pt x="0" y="457"/>
                  </a:lnTo>
                  <a:lnTo>
                    <a:pt x="721" y="457"/>
                  </a:lnTo>
                </a:path>
              </a:pathLst>
            </a:custGeom>
            <a:noFill/>
            <a:ln w="47625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CE6FA638-EC58-0CC8-153A-9D89892A4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" y="2824"/>
              <a:ext cx="721" cy="453"/>
            </a:xfrm>
            <a:custGeom>
              <a:avLst/>
              <a:gdLst>
                <a:gd name="T0" fmla="*/ 130 w 721"/>
                <a:gd name="T1" fmla="*/ 0 h 453"/>
                <a:gd name="T2" fmla="*/ 0 w 721"/>
                <a:gd name="T3" fmla="*/ 453 h 453"/>
                <a:gd name="T4" fmla="*/ 721 w 721"/>
                <a:gd name="T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1" h="453">
                  <a:moveTo>
                    <a:pt x="130" y="0"/>
                  </a:moveTo>
                  <a:lnTo>
                    <a:pt x="0" y="453"/>
                  </a:lnTo>
                  <a:lnTo>
                    <a:pt x="721" y="453"/>
                  </a:lnTo>
                </a:path>
              </a:pathLst>
            </a:custGeom>
            <a:noFill/>
            <a:ln w="12700" cap="rnd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F856AC97-5E46-64E7-3D03-6DCE654A3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" y="3231"/>
              <a:ext cx="93" cy="94"/>
            </a:xfrm>
            <a:prstGeom prst="ellipse">
              <a:avLst/>
            </a:pr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A8D67B6F-E752-99F8-5277-B9349DC7E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" y="3231"/>
              <a:ext cx="93" cy="94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2F529AC-BE9F-5768-66C1-AD1A1E1E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&amp; </a:t>
            </a:r>
            <a:r>
              <a:rPr lang="de-DE" dirty="0" err="1"/>
              <a:t>application-oriented</a:t>
            </a:r>
            <a:endParaRPr lang="de-DE" dirty="0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09154C3A-F82F-701B-B715-AD93FF441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227" y="1780932"/>
            <a:ext cx="6476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b="1" i="1" dirty="0">
                <a:solidFill>
                  <a:srgbClr val="00599B"/>
                </a:solidFill>
              </a:rPr>
              <a:t>&gt; 300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Grafik 77">
            <a:extLst>
              <a:ext uri="{FF2B5EF4-FFF2-40B4-BE49-F238E27FC236}">
                <a16:creationId xmlns:a16="http://schemas.microsoft.com/office/drawing/2014/main" id="{B0E750E9-5FE1-E07E-8B2D-C1C5A359E0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593" y="4571404"/>
            <a:ext cx="1178664" cy="363222"/>
          </a:xfrm>
          <a:prstGeom prst="rect">
            <a:avLst/>
          </a:prstGeom>
        </p:spPr>
      </p:pic>
      <p:pic>
        <p:nvPicPr>
          <p:cNvPr id="77" name="Grafik 83">
            <a:extLst>
              <a:ext uri="{FF2B5EF4-FFF2-40B4-BE49-F238E27FC236}">
                <a16:creationId xmlns:a16="http://schemas.microsoft.com/office/drawing/2014/main" id="{4A418B4A-A3C0-0BD5-82CE-7076282913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40" y="1789304"/>
            <a:ext cx="923334" cy="320276"/>
          </a:xfrm>
          <a:prstGeom prst="rect">
            <a:avLst/>
          </a:prstGeom>
        </p:spPr>
      </p:pic>
      <p:pic>
        <p:nvPicPr>
          <p:cNvPr id="78" name="Grafik 85">
            <a:extLst>
              <a:ext uri="{FF2B5EF4-FFF2-40B4-BE49-F238E27FC236}">
                <a16:creationId xmlns:a16="http://schemas.microsoft.com/office/drawing/2014/main" id="{6C72F2EF-B1B4-25BF-0356-D31DE275A1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36" y="2772115"/>
            <a:ext cx="1102940" cy="262500"/>
          </a:xfrm>
          <a:prstGeom prst="rect">
            <a:avLst/>
          </a:prstGeom>
        </p:spPr>
      </p:pic>
      <p:pic>
        <p:nvPicPr>
          <p:cNvPr id="79" name="Grafik 86">
            <a:extLst>
              <a:ext uri="{FF2B5EF4-FFF2-40B4-BE49-F238E27FC236}">
                <a16:creationId xmlns:a16="http://schemas.microsoft.com/office/drawing/2014/main" id="{335EB1C9-FBF2-C805-C762-C68AA35B8D2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385" y="2750669"/>
            <a:ext cx="1790192" cy="26779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28C5437B-B96D-4E04-D17D-B59974A2744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4615" y="4548357"/>
            <a:ext cx="890843" cy="368443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649669BB-F1EC-52E5-6243-3C7B5687E1C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243" y="5559721"/>
            <a:ext cx="1675468" cy="488049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12972FCB-3DC8-E360-88BF-612794D80A3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9822" y="5367766"/>
            <a:ext cx="1650347" cy="680004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3D22AE08-2C82-6C5D-6BC8-B37923B97FD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392" y="1438310"/>
            <a:ext cx="1332069" cy="994612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6713C00D-CB38-29A6-5FF4-D5280FEA0DE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789" y="2700159"/>
            <a:ext cx="522458" cy="3665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1AC1041C-F719-6223-2341-BDFBB5E28FA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35" b="36594"/>
          <a:stretch/>
        </p:blipFill>
        <p:spPr>
          <a:xfrm>
            <a:off x="716233" y="3564479"/>
            <a:ext cx="1384806" cy="498634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6E75BA14-1DB7-F5D1-3C45-25E332AC051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84" y="5568122"/>
            <a:ext cx="959072" cy="340891"/>
          </a:xfrm>
          <a:prstGeom prst="rect">
            <a:avLst/>
          </a:prstGeom>
        </p:spPr>
      </p:pic>
      <p:pic>
        <p:nvPicPr>
          <p:cNvPr id="87" name="Grafik 84">
            <a:extLst>
              <a:ext uri="{FF2B5EF4-FFF2-40B4-BE49-F238E27FC236}">
                <a16:creationId xmlns:a16="http://schemas.microsoft.com/office/drawing/2014/main" id="{F329DEC0-D539-DE01-415A-FA6A0EDFE91D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476" y="1666019"/>
            <a:ext cx="1604054" cy="557890"/>
          </a:xfrm>
          <a:prstGeom prst="rect">
            <a:avLst/>
          </a:prstGeom>
        </p:spPr>
      </p:pic>
      <p:pic>
        <p:nvPicPr>
          <p:cNvPr id="88" name="Grafik 10">
            <a:extLst>
              <a:ext uri="{FF2B5EF4-FFF2-40B4-BE49-F238E27FC236}">
                <a16:creationId xmlns:a16="http://schemas.microsoft.com/office/drawing/2014/main" id="{575E12B9-763B-40B7-8A37-070DB3ED142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81" y="4341070"/>
            <a:ext cx="620630" cy="703580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AC494B3C-A3E4-4A1C-7CF1-703833C63BAC}"/>
              </a:ext>
            </a:extLst>
          </p:cNvPr>
          <p:cNvSpPr txBox="1"/>
          <p:nvPr/>
        </p:nvSpPr>
        <p:spPr>
          <a:xfrm>
            <a:off x="4442376" y="6150977"/>
            <a:ext cx="82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etc.</a:t>
            </a:r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AD31442F-8003-F2E1-7B40-D195E309259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63110" y="3438297"/>
            <a:ext cx="1405356" cy="6759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CDBFE18-D743-BAB3-C7B0-11757E0F59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54204" y="3538283"/>
            <a:ext cx="1729516" cy="3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689B32-17C7-78B1-AD30-514785ADB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F529AC-BE9F-5768-66C1-AD1A1E1E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01255F4-04EB-A5E6-04CE-5F23C8E9FE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Exchange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DA0558A-2738-F883-0C8B-F3FEB8889BE9}"/>
              </a:ext>
            </a:extLst>
          </p:cNvPr>
          <p:cNvGrpSpPr/>
          <p:nvPr/>
        </p:nvGrpSpPr>
        <p:grpSpPr>
          <a:xfrm>
            <a:off x="701201" y="1936716"/>
            <a:ext cx="3997752" cy="553998"/>
            <a:chOff x="1175068" y="2322513"/>
            <a:chExt cx="3997752" cy="553998"/>
          </a:xfrm>
        </p:grpSpPr>
        <p:sp>
          <p:nvSpPr>
            <p:cNvPr id="79" name="Rectangle 49">
              <a:extLst>
                <a:ext uri="{FF2B5EF4-FFF2-40B4-BE49-F238E27FC236}">
                  <a16:creationId xmlns:a16="http://schemas.microsoft.com/office/drawing/2014/main" id="{1F1A5ED1-D0EB-A62D-4904-8F491B0A4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068" y="2370671"/>
              <a:ext cx="6011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2800" b="1" i="1" dirty="0">
                  <a:solidFill>
                    <a:srgbClr val="00599B"/>
                  </a:solidFill>
                </a:rPr>
                <a:t>400</a:t>
              </a:r>
            </a:p>
          </p:txBody>
        </p:sp>
        <p:sp>
          <p:nvSpPr>
            <p:cNvPr id="80" name="Rectangle 50">
              <a:extLst>
                <a:ext uri="{FF2B5EF4-FFF2-40B4-BE49-F238E27FC236}">
                  <a16:creationId xmlns:a16="http://schemas.microsoft.com/office/drawing/2014/main" id="{6702151D-C97F-ECF5-AD7B-2995E20B4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926" y="2322513"/>
              <a:ext cx="335989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kumimoji="0" lang="de-DE" altLang="de-DE" sz="1600" b="0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de-DE" altLang="de-DE" sz="1600" b="0" i="1" u="none" strike="noStrike" cap="none" normalizeH="0" baseline="0" dirty="0" err="1">
                  <a:ln>
                    <a:noFill/>
                  </a:ln>
                  <a:solidFill>
                    <a:srgbClr val="00599B"/>
                  </a:solidFill>
                  <a:effectLst/>
                  <a:latin typeface="Arial" panose="020B0604020202020204" pitchFamily="34" charset="0"/>
                </a:rPr>
                <a:t>Outgoings</a:t>
              </a:r>
              <a:r>
                <a:rPr kumimoji="0" lang="de-DE" altLang="de-DE" sz="1600" b="0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Arial" panose="020B0604020202020204" pitchFamily="34" charset="0"/>
                </a:rPr>
                <a:t> p.a.</a:t>
              </a:r>
              <a:r>
                <a:rPr lang="de-DE" altLang="de-DE" i="1" dirty="0">
                  <a:solidFill>
                    <a:srgbClr val="00599B"/>
                  </a:solidFill>
                </a:rPr>
                <a:t> </a:t>
              </a:r>
            </a:p>
            <a:p>
              <a:r>
                <a:rPr lang="de-DE" altLang="de-DE" i="1" dirty="0">
                  <a:solidFill>
                    <a:srgbClr val="00599B"/>
                  </a:solidFill>
                </a:rPr>
                <a:t>Study </a:t>
              </a:r>
              <a:r>
                <a:rPr lang="de-DE" altLang="de-DE" i="1" dirty="0" err="1">
                  <a:solidFill>
                    <a:srgbClr val="00599B"/>
                  </a:solidFill>
                </a:rPr>
                <a:t>abroad</a:t>
              </a:r>
              <a:r>
                <a:rPr lang="de-DE" altLang="de-DE" i="1" dirty="0">
                  <a:solidFill>
                    <a:srgbClr val="00599B"/>
                  </a:solidFill>
                </a:rPr>
                <a:t> / </a:t>
              </a:r>
              <a:r>
                <a:rPr lang="de-DE" altLang="de-DE" i="1" dirty="0" err="1">
                  <a:solidFill>
                    <a:srgbClr val="00599B"/>
                  </a:solidFill>
                </a:rPr>
                <a:t>Internship</a:t>
              </a:r>
              <a:r>
                <a:rPr lang="de-DE" altLang="de-DE" i="1" dirty="0">
                  <a:solidFill>
                    <a:srgbClr val="00599B"/>
                  </a:solidFill>
                </a:rPr>
                <a:t> </a:t>
              </a:r>
              <a:r>
                <a:rPr lang="de-DE" altLang="de-DE" i="1" dirty="0" err="1">
                  <a:solidFill>
                    <a:srgbClr val="00599B"/>
                  </a:solidFill>
                </a:rPr>
                <a:t>abroad</a:t>
              </a:r>
              <a:endParaRPr lang="de-DE" altLang="de-DE" sz="2000" dirty="0"/>
            </a:p>
          </p:txBody>
        </p:sp>
      </p:grpSp>
      <p:sp>
        <p:nvSpPr>
          <p:cNvPr id="81" name="Rectangle 51">
            <a:extLst>
              <a:ext uri="{FF2B5EF4-FFF2-40B4-BE49-F238E27FC236}">
                <a16:creationId xmlns:a16="http://schemas.microsoft.com/office/drawing/2014/main" id="{7B0AF084-F64E-904C-526F-5727F5E24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014" y="5020389"/>
            <a:ext cx="225863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de-DE" altLang="de-DE" sz="1600" b="1" i="1" dirty="0">
                <a:solidFill>
                  <a:srgbClr val="00599B"/>
                </a:solidFill>
              </a:rPr>
              <a:t>Audi Konfuzius-Institut</a:t>
            </a:r>
          </a:p>
          <a:p>
            <a:pPr lvl="0" algn="ctr"/>
            <a:r>
              <a:rPr lang="de-DE" altLang="de-DE" sz="1600" b="1" i="1" dirty="0">
                <a:solidFill>
                  <a:srgbClr val="00599B"/>
                </a:solidFill>
              </a:rPr>
              <a:t>Ingolstadt</a:t>
            </a:r>
            <a:endParaRPr lang="de-DE" altLang="de-DE" b="1" dirty="0"/>
          </a:p>
        </p:txBody>
      </p:sp>
      <p:sp>
        <p:nvSpPr>
          <p:cNvPr id="83" name="Rectangle 49">
            <a:extLst>
              <a:ext uri="{FF2B5EF4-FFF2-40B4-BE49-F238E27FC236}">
                <a16:creationId xmlns:a16="http://schemas.microsoft.com/office/drawing/2014/main" id="{90E14104-3DC0-E600-928F-6B44262A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21" y="5140956"/>
            <a:ext cx="336149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de-DE" altLang="de-DE" sz="1600" i="1" dirty="0" err="1">
                <a:solidFill>
                  <a:srgbClr val="00599B"/>
                </a:solidFill>
              </a:rPr>
              <a:t>approx</a:t>
            </a:r>
            <a:r>
              <a:rPr lang="de-DE" altLang="de-DE" sz="1600" i="1" dirty="0">
                <a:solidFill>
                  <a:srgbClr val="00599B"/>
                </a:solidFill>
              </a:rPr>
              <a:t>. </a:t>
            </a:r>
            <a:r>
              <a:rPr lang="de-DE" altLang="de-DE" sz="2800" b="1" i="1" dirty="0">
                <a:solidFill>
                  <a:srgbClr val="00599B"/>
                </a:solidFill>
              </a:rPr>
              <a:t>50 </a:t>
            </a:r>
            <a:r>
              <a:rPr kumimoji="0" lang="de-DE" altLang="de-DE" sz="2800" b="1" i="1" u="none" strike="noStrike" cap="none" normalizeH="0" baseline="0" dirty="0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% </a:t>
            </a:r>
            <a:r>
              <a:rPr kumimoji="0" lang="de-DE" altLang="de-DE" sz="1600" i="1" u="none" strike="noStrike" cap="none" normalizeH="0" baseline="0" dirty="0" err="1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600" i="1" u="none" strike="noStrike" cap="none" normalizeH="0" baseline="0" dirty="0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i="1" u="none" strike="noStrike" cap="none" normalizeH="0" baseline="0" dirty="0" err="1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graduates</a:t>
            </a:r>
            <a:r>
              <a:rPr kumimoji="0" lang="de-DE" altLang="de-DE" sz="1600" i="1" u="none" strike="noStrike" cap="none" normalizeH="0" baseline="0" dirty="0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i="1" u="none" strike="noStrike" cap="none" normalizeH="0" baseline="0" dirty="0" err="1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kumimoji="0" lang="de-DE" altLang="de-DE" sz="1600" i="1" u="none" strike="noStrike" cap="none" normalizeH="0" baseline="0" dirty="0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/>
            <a:r>
              <a:rPr kumimoji="0" lang="de-DE" altLang="de-DE" sz="1600" i="1" u="none" strike="noStrike" cap="none" normalizeH="0" baseline="0" dirty="0" err="1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experience</a:t>
            </a:r>
            <a:r>
              <a:rPr kumimoji="0" lang="de-DE" altLang="de-DE" sz="1600" i="1" u="none" strike="noStrike" cap="none" normalizeH="0" baseline="0" dirty="0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600" i="1" u="none" strike="noStrike" cap="none" normalizeH="0" baseline="0" dirty="0" err="1">
                <a:ln>
                  <a:noFill/>
                </a:ln>
                <a:solidFill>
                  <a:srgbClr val="00599B"/>
                </a:solidFill>
                <a:effectLst/>
                <a:latin typeface="Arial" panose="020B0604020202020204" pitchFamily="34" charset="0"/>
              </a:rPr>
              <a:t>abroad</a:t>
            </a:r>
            <a:endParaRPr kumimoji="0" lang="de-DE" altLang="de-DE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0D0036A7-3099-2C88-6DBB-441B3A61C20C}"/>
              </a:ext>
            </a:extLst>
          </p:cNvPr>
          <p:cNvGrpSpPr/>
          <p:nvPr/>
        </p:nvGrpSpPr>
        <p:grpSpPr>
          <a:xfrm>
            <a:off x="8985125" y="2253074"/>
            <a:ext cx="1916946" cy="492443"/>
            <a:chOff x="8612389" y="2348285"/>
            <a:chExt cx="1916946" cy="492443"/>
          </a:xfrm>
        </p:grpSpPr>
        <p:sp>
          <p:nvSpPr>
            <p:cNvPr id="86" name="Rectangle 51">
              <a:extLst>
                <a:ext uri="{FF2B5EF4-FFF2-40B4-BE49-F238E27FC236}">
                  <a16:creationId xmlns:a16="http://schemas.microsoft.com/office/drawing/2014/main" id="{EA2BE425-3EF1-238A-082B-B6DA6E290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3195" y="2348285"/>
              <a:ext cx="13561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i="1" u="none" strike="noStrike" cap="none" normalizeH="0" baseline="0" dirty="0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English </a:t>
              </a:r>
              <a:r>
                <a:rPr kumimoji="0" lang="de-DE" altLang="de-DE" sz="1600" i="1" u="none" strike="noStrike" cap="none" normalizeH="0" baseline="0" dirty="0" err="1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taught</a:t>
              </a:r>
              <a:r>
                <a:rPr kumimoji="0" lang="de-DE" altLang="de-DE" sz="1600" i="1" u="none" strike="noStrike" cap="none" normalizeH="0" baseline="0" dirty="0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i="1" u="none" strike="noStrike" cap="none" normalizeH="0" baseline="0" dirty="0" err="1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study</a:t>
              </a:r>
              <a:r>
                <a:rPr kumimoji="0" lang="de-DE" altLang="de-DE" sz="1600" i="1" u="none" strike="noStrike" cap="none" normalizeH="0" baseline="0" dirty="0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de-DE" altLang="de-DE" sz="1600" i="1" u="none" strike="noStrike" cap="none" normalizeH="0" baseline="0" dirty="0" err="1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courses</a:t>
              </a:r>
              <a:endParaRPr kumimoji="0" lang="de-DE" altLang="de-DE" sz="1800" i="0" u="none" strike="noStrike" cap="none" normalizeH="0" baseline="0" dirty="0">
                <a:ln>
                  <a:noFill/>
                </a:ln>
                <a:solidFill>
                  <a:srgbClr val="00599C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DC1F4D46-5012-6D99-E2E8-66C0C4DB3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389" y="2348285"/>
              <a:ext cx="40075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2800" b="1" i="1" dirty="0">
                  <a:solidFill>
                    <a:srgbClr val="00599B"/>
                  </a:solidFill>
                </a:rPr>
                <a:t>16</a:t>
              </a:r>
            </a:p>
          </p:txBody>
        </p:sp>
      </p:grp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1D343350-0B16-CA9F-C524-9579BA042398}"/>
              </a:ext>
            </a:extLst>
          </p:cNvPr>
          <p:cNvGrpSpPr/>
          <p:nvPr/>
        </p:nvGrpSpPr>
        <p:grpSpPr>
          <a:xfrm>
            <a:off x="6058600" y="1822337"/>
            <a:ext cx="225578" cy="518688"/>
            <a:chOff x="6058600" y="1822337"/>
            <a:chExt cx="225578" cy="518688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1EF1AD0-65AC-CC50-E578-7D35F242C5D3}"/>
                </a:ext>
              </a:extLst>
            </p:cNvPr>
            <p:cNvCxnSpPr/>
            <p:nvPr/>
          </p:nvCxnSpPr>
          <p:spPr>
            <a:xfrm flipV="1">
              <a:off x="6058600" y="1943851"/>
              <a:ext cx="127445" cy="397174"/>
            </a:xfrm>
            <a:prstGeom prst="line">
              <a:avLst/>
            </a:prstGeom>
            <a:ln w="1270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6327E589-5A0A-B09D-D035-1AE5348B4049}"/>
                </a:ext>
              </a:extLst>
            </p:cNvPr>
            <p:cNvSpPr/>
            <p:nvPr/>
          </p:nvSpPr>
          <p:spPr>
            <a:xfrm>
              <a:off x="6131778" y="1822337"/>
              <a:ext cx="152400" cy="152400"/>
            </a:xfrm>
            <a:prstGeom prst="ellipse">
              <a:avLst/>
            </a:prstGeom>
            <a:solidFill>
              <a:srgbClr val="005A9B"/>
            </a:solidFill>
            <a:ln>
              <a:solidFill>
                <a:srgbClr val="00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1" name="Rectangle 51">
            <a:extLst>
              <a:ext uri="{FF2B5EF4-FFF2-40B4-BE49-F238E27FC236}">
                <a16:creationId xmlns:a16="http://schemas.microsoft.com/office/drawing/2014/main" id="{4A0FAAF8-6BA8-E680-B901-A8D233A50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4570" y="6056421"/>
            <a:ext cx="410182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de-DE" sz="1600" i="1" dirty="0">
                <a:solidFill>
                  <a:srgbClr val="00599C"/>
                </a:solidFill>
              </a:rPr>
              <a:t>Bavarian Center for Applied Research </a:t>
            </a:r>
          </a:p>
          <a:p>
            <a:pPr lvl="0"/>
            <a:r>
              <a:rPr lang="en-US" altLang="de-DE" sz="1600" i="1" dirty="0">
                <a:solidFill>
                  <a:srgbClr val="00599C"/>
                </a:solidFill>
              </a:rPr>
              <a:t>and Technology with Latin America (</a:t>
            </a:r>
            <a:r>
              <a:rPr lang="en-US" altLang="de-DE" sz="1600" b="1" i="1" dirty="0">
                <a:solidFill>
                  <a:srgbClr val="00599C"/>
                </a:solidFill>
              </a:rPr>
              <a:t>AWARE</a:t>
            </a:r>
            <a:r>
              <a:rPr lang="en-US" altLang="de-DE" sz="1600" i="1" dirty="0">
                <a:solidFill>
                  <a:srgbClr val="00599C"/>
                </a:solidFill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00599C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E800EB7E-F7EF-3EC5-96DD-01A2AB1B2C13}"/>
              </a:ext>
            </a:extLst>
          </p:cNvPr>
          <p:cNvGrpSpPr/>
          <p:nvPr/>
        </p:nvGrpSpPr>
        <p:grpSpPr>
          <a:xfrm>
            <a:off x="5893778" y="5401690"/>
            <a:ext cx="196572" cy="530225"/>
            <a:chOff x="5893778" y="5401690"/>
            <a:chExt cx="196572" cy="530225"/>
          </a:xfrm>
        </p:grpSpPr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0F4D2AAA-0FF3-2C39-5088-7B67E48BF2CF}"/>
                </a:ext>
              </a:extLst>
            </p:cNvPr>
            <p:cNvCxnSpPr/>
            <p:nvPr/>
          </p:nvCxnSpPr>
          <p:spPr>
            <a:xfrm flipV="1">
              <a:off x="5979376" y="5401690"/>
              <a:ext cx="110974" cy="390526"/>
            </a:xfrm>
            <a:prstGeom prst="line">
              <a:avLst/>
            </a:prstGeom>
            <a:ln w="1270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llipse 93">
              <a:extLst>
                <a:ext uri="{FF2B5EF4-FFF2-40B4-BE49-F238E27FC236}">
                  <a16:creationId xmlns:a16="http://schemas.microsoft.com/office/drawing/2014/main" id="{362FD9DE-2924-FFFD-645E-6BB081078A6E}"/>
                </a:ext>
              </a:extLst>
            </p:cNvPr>
            <p:cNvSpPr/>
            <p:nvPr/>
          </p:nvSpPr>
          <p:spPr>
            <a:xfrm>
              <a:off x="5893778" y="5779515"/>
              <a:ext cx="152400" cy="152400"/>
            </a:xfrm>
            <a:prstGeom prst="ellipse">
              <a:avLst/>
            </a:prstGeom>
            <a:solidFill>
              <a:srgbClr val="005A9B"/>
            </a:solidFill>
            <a:ln>
              <a:solidFill>
                <a:srgbClr val="005A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C408AE68-089E-F752-C2FF-8356CE5BC06D}"/>
              </a:ext>
            </a:extLst>
          </p:cNvPr>
          <p:cNvGrpSpPr/>
          <p:nvPr/>
        </p:nvGrpSpPr>
        <p:grpSpPr>
          <a:xfrm>
            <a:off x="4923935" y="1300667"/>
            <a:ext cx="2534422" cy="430887"/>
            <a:chOff x="8411221" y="2348285"/>
            <a:chExt cx="2534422" cy="430887"/>
          </a:xfrm>
        </p:grpSpPr>
        <p:sp>
          <p:nvSpPr>
            <p:cNvPr id="96" name="Rectangle 51">
              <a:extLst>
                <a:ext uri="{FF2B5EF4-FFF2-40B4-BE49-F238E27FC236}">
                  <a16:creationId xmlns:a16="http://schemas.microsoft.com/office/drawing/2014/main" id="{BD4C9629-C602-B15B-CF6A-473C594B2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354" y="2444403"/>
              <a:ext cx="175528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i="1" u="none" strike="noStrike" cap="none" normalizeH="0" baseline="0" dirty="0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Partner </a:t>
              </a:r>
              <a:r>
                <a:rPr kumimoji="0" lang="de-DE" altLang="de-DE" sz="1600" i="1" u="none" strike="noStrike" cap="none" normalizeH="0" baseline="0" dirty="0" err="1">
                  <a:ln>
                    <a:noFill/>
                  </a:ln>
                  <a:solidFill>
                    <a:srgbClr val="00599C"/>
                  </a:solidFill>
                  <a:effectLst/>
                  <a:latin typeface="Arial" panose="020B0604020202020204" pitchFamily="34" charset="0"/>
                </a:rPr>
                <a:t>universities</a:t>
              </a:r>
              <a:endParaRPr kumimoji="0" lang="de-DE" altLang="de-DE" sz="1800" i="0" u="none" strike="noStrike" cap="none" normalizeH="0" baseline="0" dirty="0">
                <a:ln>
                  <a:noFill/>
                </a:ln>
                <a:solidFill>
                  <a:srgbClr val="00599C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49">
              <a:extLst>
                <a:ext uri="{FF2B5EF4-FFF2-40B4-BE49-F238E27FC236}">
                  <a16:creationId xmlns:a16="http://schemas.microsoft.com/office/drawing/2014/main" id="{063D4DBD-C300-28DD-4D72-00B71102E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221" y="2348285"/>
              <a:ext cx="6011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2800" b="1" i="1" dirty="0">
                  <a:solidFill>
                    <a:srgbClr val="00599B"/>
                  </a:solidFill>
                </a:rPr>
                <a:t>160</a:t>
              </a:r>
            </a:p>
          </p:txBody>
        </p:sp>
      </p:grpSp>
      <p:sp>
        <p:nvSpPr>
          <p:cNvPr id="100" name="Freeform 5">
            <a:extLst>
              <a:ext uri="{FF2B5EF4-FFF2-40B4-BE49-F238E27FC236}">
                <a16:creationId xmlns:a16="http://schemas.microsoft.com/office/drawing/2014/main" id="{42859C0E-46F4-BE1C-3476-D9825523B22F}"/>
              </a:ext>
            </a:extLst>
          </p:cNvPr>
          <p:cNvSpPr>
            <a:spLocks/>
          </p:cNvSpPr>
          <p:nvPr/>
        </p:nvSpPr>
        <p:spPr bwMode="auto">
          <a:xfrm>
            <a:off x="2044700" y="4029075"/>
            <a:ext cx="2481263" cy="838200"/>
          </a:xfrm>
          <a:custGeom>
            <a:avLst/>
            <a:gdLst>
              <a:gd name="T0" fmla="*/ 0 w 1563"/>
              <a:gd name="T1" fmla="*/ 528 h 528"/>
              <a:gd name="T2" fmla="*/ 152 w 1563"/>
              <a:gd name="T3" fmla="*/ 0 h 528"/>
              <a:gd name="T4" fmla="*/ 1563 w 1563"/>
              <a:gd name="T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3" h="528">
                <a:moveTo>
                  <a:pt x="0" y="528"/>
                </a:moveTo>
                <a:lnTo>
                  <a:pt x="152" y="0"/>
                </a:lnTo>
                <a:lnTo>
                  <a:pt x="1563" y="0"/>
                </a:lnTo>
              </a:path>
            </a:pathLst>
          </a:custGeom>
          <a:noFill/>
          <a:ln w="508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1" name="Oval 6">
            <a:extLst>
              <a:ext uri="{FF2B5EF4-FFF2-40B4-BE49-F238E27FC236}">
                <a16:creationId xmlns:a16="http://schemas.microsoft.com/office/drawing/2014/main" id="{0D8BA25F-A5E4-698E-C2F4-CD5127939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4784725"/>
            <a:ext cx="161925" cy="161925"/>
          </a:xfrm>
          <a:prstGeom prst="ellipse">
            <a:avLst/>
          </a:pr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2" name="Freeform 7">
            <a:extLst>
              <a:ext uri="{FF2B5EF4-FFF2-40B4-BE49-F238E27FC236}">
                <a16:creationId xmlns:a16="http://schemas.microsoft.com/office/drawing/2014/main" id="{527DF463-DE28-5DFD-0F8E-B6D8C33A9155}"/>
              </a:ext>
            </a:extLst>
          </p:cNvPr>
          <p:cNvSpPr>
            <a:spLocks/>
          </p:cNvSpPr>
          <p:nvPr/>
        </p:nvSpPr>
        <p:spPr bwMode="auto">
          <a:xfrm>
            <a:off x="2044700" y="4029075"/>
            <a:ext cx="2535238" cy="838200"/>
          </a:xfrm>
          <a:custGeom>
            <a:avLst/>
            <a:gdLst>
              <a:gd name="T0" fmla="*/ 0 w 1597"/>
              <a:gd name="T1" fmla="*/ 528 h 528"/>
              <a:gd name="T2" fmla="*/ 152 w 1597"/>
              <a:gd name="T3" fmla="*/ 0 h 528"/>
              <a:gd name="T4" fmla="*/ 1597 w 1597"/>
              <a:gd name="T5" fmla="*/ 0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7" h="528">
                <a:moveTo>
                  <a:pt x="0" y="528"/>
                </a:moveTo>
                <a:lnTo>
                  <a:pt x="152" y="0"/>
                </a:lnTo>
                <a:lnTo>
                  <a:pt x="1597" y="0"/>
                </a:lnTo>
              </a:path>
            </a:pathLst>
          </a:custGeom>
          <a:noFill/>
          <a:ln w="12700" cap="rnd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" name="Freeform 8">
            <a:extLst>
              <a:ext uri="{FF2B5EF4-FFF2-40B4-BE49-F238E27FC236}">
                <a16:creationId xmlns:a16="http://schemas.microsoft.com/office/drawing/2014/main" id="{EF38F144-7CB0-F4A2-CD7D-0352E5F05825}"/>
              </a:ext>
            </a:extLst>
          </p:cNvPr>
          <p:cNvSpPr>
            <a:spLocks/>
          </p:cNvSpPr>
          <p:nvPr/>
        </p:nvSpPr>
        <p:spPr bwMode="auto">
          <a:xfrm>
            <a:off x="7681913" y="2903538"/>
            <a:ext cx="2309813" cy="838200"/>
          </a:xfrm>
          <a:custGeom>
            <a:avLst/>
            <a:gdLst>
              <a:gd name="T0" fmla="*/ 1455 w 1455"/>
              <a:gd name="T1" fmla="*/ 0 h 528"/>
              <a:gd name="T2" fmla="*/ 1305 w 1455"/>
              <a:gd name="T3" fmla="*/ 528 h 528"/>
              <a:gd name="T4" fmla="*/ 0 w 1455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55" h="528">
                <a:moveTo>
                  <a:pt x="1455" y="0"/>
                </a:moveTo>
                <a:lnTo>
                  <a:pt x="1305" y="528"/>
                </a:lnTo>
                <a:lnTo>
                  <a:pt x="0" y="528"/>
                </a:lnTo>
              </a:path>
            </a:pathLst>
          </a:custGeom>
          <a:noFill/>
          <a:ln w="508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4" name="Oval 9">
            <a:extLst>
              <a:ext uri="{FF2B5EF4-FFF2-40B4-BE49-F238E27FC236}">
                <a16:creationId xmlns:a16="http://schemas.microsoft.com/office/drawing/2014/main" id="{C95C2DC6-4D8C-37A8-BEE0-E68E70A5D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9175" y="2820988"/>
            <a:ext cx="161925" cy="161925"/>
          </a:xfrm>
          <a:prstGeom prst="ellipse">
            <a:avLst/>
          </a:pr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5" name="Freeform 10">
            <a:extLst>
              <a:ext uri="{FF2B5EF4-FFF2-40B4-BE49-F238E27FC236}">
                <a16:creationId xmlns:a16="http://schemas.microsoft.com/office/drawing/2014/main" id="{E51BF478-7EE2-4F80-1FDB-A3B29486CE4E}"/>
              </a:ext>
            </a:extLst>
          </p:cNvPr>
          <p:cNvSpPr>
            <a:spLocks/>
          </p:cNvSpPr>
          <p:nvPr/>
        </p:nvSpPr>
        <p:spPr bwMode="auto">
          <a:xfrm>
            <a:off x="7618413" y="2903538"/>
            <a:ext cx="2373313" cy="838200"/>
          </a:xfrm>
          <a:custGeom>
            <a:avLst/>
            <a:gdLst>
              <a:gd name="T0" fmla="*/ 1495 w 1495"/>
              <a:gd name="T1" fmla="*/ 0 h 528"/>
              <a:gd name="T2" fmla="*/ 1345 w 1495"/>
              <a:gd name="T3" fmla="*/ 528 h 528"/>
              <a:gd name="T4" fmla="*/ 0 w 1495"/>
              <a:gd name="T5" fmla="*/ 528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95" h="528">
                <a:moveTo>
                  <a:pt x="1495" y="0"/>
                </a:moveTo>
                <a:lnTo>
                  <a:pt x="1345" y="528"/>
                </a:lnTo>
                <a:lnTo>
                  <a:pt x="0" y="528"/>
                </a:lnTo>
              </a:path>
            </a:pathLst>
          </a:custGeom>
          <a:noFill/>
          <a:ln w="12700" cap="rnd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9" name="Oval 15">
            <a:extLst>
              <a:ext uri="{FF2B5EF4-FFF2-40B4-BE49-F238E27FC236}">
                <a16:creationId xmlns:a16="http://schemas.microsoft.com/office/drawing/2014/main" id="{9EFE8578-975D-E270-C6CE-78C976EA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8" y="2322513"/>
            <a:ext cx="3084512" cy="3092450"/>
          </a:xfrm>
          <a:prstGeom prst="ellipse">
            <a:avLst/>
          </a:prstGeom>
          <a:noFill/>
          <a:ln w="10001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0" name="Freeform 16">
            <a:extLst>
              <a:ext uri="{FF2B5EF4-FFF2-40B4-BE49-F238E27FC236}">
                <a16:creationId xmlns:a16="http://schemas.microsoft.com/office/drawing/2014/main" id="{575EC4DB-ACD8-C835-9F95-F1BBD1C61AD6}"/>
              </a:ext>
            </a:extLst>
          </p:cNvPr>
          <p:cNvSpPr>
            <a:spLocks/>
          </p:cNvSpPr>
          <p:nvPr/>
        </p:nvSpPr>
        <p:spPr bwMode="auto">
          <a:xfrm>
            <a:off x="7662863" y="3903663"/>
            <a:ext cx="2528887" cy="836613"/>
          </a:xfrm>
          <a:custGeom>
            <a:avLst/>
            <a:gdLst>
              <a:gd name="T0" fmla="*/ 0 w 1593"/>
              <a:gd name="T1" fmla="*/ 0 h 527"/>
              <a:gd name="T2" fmla="*/ 1593 w 1593"/>
              <a:gd name="T3" fmla="*/ 0 h 527"/>
              <a:gd name="T4" fmla="*/ 1443 w 1593"/>
              <a:gd name="T5" fmla="*/ 52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3" h="527">
                <a:moveTo>
                  <a:pt x="0" y="0"/>
                </a:moveTo>
                <a:lnTo>
                  <a:pt x="1593" y="0"/>
                </a:lnTo>
                <a:lnTo>
                  <a:pt x="1443" y="527"/>
                </a:lnTo>
              </a:path>
            </a:pathLst>
          </a:custGeom>
          <a:noFill/>
          <a:ln w="508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1" name="Freeform 17">
            <a:extLst>
              <a:ext uri="{FF2B5EF4-FFF2-40B4-BE49-F238E27FC236}">
                <a16:creationId xmlns:a16="http://schemas.microsoft.com/office/drawing/2014/main" id="{F0845E24-7DE6-A6FE-C8E9-7E7F3172818C}"/>
              </a:ext>
            </a:extLst>
          </p:cNvPr>
          <p:cNvSpPr>
            <a:spLocks/>
          </p:cNvSpPr>
          <p:nvPr/>
        </p:nvSpPr>
        <p:spPr bwMode="auto">
          <a:xfrm>
            <a:off x="7600950" y="3903663"/>
            <a:ext cx="2590800" cy="836613"/>
          </a:xfrm>
          <a:custGeom>
            <a:avLst/>
            <a:gdLst>
              <a:gd name="T0" fmla="*/ 0 w 1632"/>
              <a:gd name="T1" fmla="*/ 0 h 527"/>
              <a:gd name="T2" fmla="*/ 1632 w 1632"/>
              <a:gd name="T3" fmla="*/ 0 h 527"/>
              <a:gd name="T4" fmla="*/ 1482 w 1632"/>
              <a:gd name="T5" fmla="*/ 52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527">
                <a:moveTo>
                  <a:pt x="0" y="0"/>
                </a:moveTo>
                <a:lnTo>
                  <a:pt x="1632" y="0"/>
                </a:lnTo>
                <a:lnTo>
                  <a:pt x="1482" y="527"/>
                </a:lnTo>
              </a:path>
            </a:pathLst>
          </a:custGeom>
          <a:noFill/>
          <a:ln w="12700" cap="rnd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2" name="Oval 18">
            <a:extLst>
              <a:ext uri="{FF2B5EF4-FFF2-40B4-BE49-F238E27FC236}">
                <a16:creationId xmlns:a16="http://schemas.microsoft.com/office/drawing/2014/main" id="{A4E5A3F3-CE00-3EFD-E9AA-EF8639997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0" y="4667251"/>
            <a:ext cx="161925" cy="161925"/>
          </a:xfrm>
          <a:prstGeom prst="ellipse">
            <a:avLst/>
          </a:pr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3" name="Freeform 19">
            <a:extLst>
              <a:ext uri="{FF2B5EF4-FFF2-40B4-BE49-F238E27FC236}">
                <a16:creationId xmlns:a16="http://schemas.microsoft.com/office/drawing/2014/main" id="{FC2DB536-22DA-211D-4AF0-667204042FFD}"/>
              </a:ext>
            </a:extLst>
          </p:cNvPr>
          <p:cNvSpPr>
            <a:spLocks/>
          </p:cNvSpPr>
          <p:nvPr/>
        </p:nvSpPr>
        <p:spPr bwMode="auto">
          <a:xfrm>
            <a:off x="1979613" y="2794001"/>
            <a:ext cx="2530475" cy="836613"/>
          </a:xfrm>
          <a:custGeom>
            <a:avLst/>
            <a:gdLst>
              <a:gd name="T0" fmla="*/ 1594 w 1594"/>
              <a:gd name="T1" fmla="*/ 527 h 527"/>
              <a:gd name="T2" fmla="*/ 0 w 1594"/>
              <a:gd name="T3" fmla="*/ 527 h 527"/>
              <a:gd name="T4" fmla="*/ 152 w 1594"/>
              <a:gd name="T5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4" h="527">
                <a:moveTo>
                  <a:pt x="1594" y="527"/>
                </a:moveTo>
                <a:lnTo>
                  <a:pt x="0" y="527"/>
                </a:lnTo>
                <a:lnTo>
                  <a:pt x="152" y="0"/>
                </a:lnTo>
              </a:path>
            </a:pathLst>
          </a:custGeom>
          <a:noFill/>
          <a:ln w="508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4" name="Freeform 20">
            <a:extLst>
              <a:ext uri="{FF2B5EF4-FFF2-40B4-BE49-F238E27FC236}">
                <a16:creationId xmlns:a16="http://schemas.microsoft.com/office/drawing/2014/main" id="{BEC2489F-8BB0-49C0-7E2D-ABB6DBC18A39}"/>
              </a:ext>
            </a:extLst>
          </p:cNvPr>
          <p:cNvSpPr>
            <a:spLocks/>
          </p:cNvSpPr>
          <p:nvPr/>
        </p:nvSpPr>
        <p:spPr bwMode="auto">
          <a:xfrm>
            <a:off x="1979613" y="2794001"/>
            <a:ext cx="2593975" cy="836613"/>
          </a:xfrm>
          <a:custGeom>
            <a:avLst/>
            <a:gdLst>
              <a:gd name="T0" fmla="*/ 1634 w 1634"/>
              <a:gd name="T1" fmla="*/ 527 h 527"/>
              <a:gd name="T2" fmla="*/ 0 w 1634"/>
              <a:gd name="T3" fmla="*/ 527 h 527"/>
              <a:gd name="T4" fmla="*/ 152 w 1634"/>
              <a:gd name="T5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4" h="527">
                <a:moveTo>
                  <a:pt x="1634" y="527"/>
                </a:moveTo>
                <a:lnTo>
                  <a:pt x="0" y="527"/>
                </a:lnTo>
                <a:lnTo>
                  <a:pt x="152" y="0"/>
                </a:lnTo>
              </a:path>
            </a:pathLst>
          </a:custGeom>
          <a:noFill/>
          <a:ln w="12700" cap="rnd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5" name="Oval 21">
            <a:extLst>
              <a:ext uri="{FF2B5EF4-FFF2-40B4-BE49-F238E27FC236}">
                <a16:creationId xmlns:a16="http://schemas.microsoft.com/office/drawing/2014/main" id="{1704FC36-3A09-CF84-F595-1D8195517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363" y="2708276"/>
            <a:ext cx="161925" cy="161925"/>
          </a:xfrm>
          <a:prstGeom prst="ellipse">
            <a:avLst/>
          </a:pr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7" name="Oval 23">
            <a:extLst>
              <a:ext uri="{FF2B5EF4-FFF2-40B4-BE49-F238E27FC236}">
                <a16:creationId xmlns:a16="http://schemas.microsoft.com/office/drawing/2014/main" id="{A179F678-E1D0-75AA-6E11-3A36CE251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2344738"/>
            <a:ext cx="3052762" cy="3057525"/>
          </a:xfrm>
          <a:prstGeom prst="ellipse">
            <a:avLst/>
          </a:prstGeom>
          <a:noFill/>
          <a:ln w="25400" cap="flat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CD6A2F16-9677-752F-2AF2-57B253625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5" t="740" r="30817" b="-740"/>
          <a:stretch/>
        </p:blipFill>
        <p:spPr>
          <a:xfrm>
            <a:off x="4555790" y="2332038"/>
            <a:ext cx="3056400" cy="3056400"/>
          </a:xfrm>
          <a:prstGeom prst="ellipse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5B85AD73-F552-2DA6-555D-31E8260D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90" y="5592764"/>
            <a:ext cx="2522663" cy="1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2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/>
      <p:bldP spid="91" grpId="0"/>
      <p:bldP spid="102" grpId="0" animBg="1"/>
      <p:bldP spid="105" grpId="0" animBg="1"/>
      <p:bldP spid="111" grpId="0" animBg="1"/>
      <p:bldP spid="1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7C3119B-7259-4D9A-1EB3-03B891A15ECF}"/>
              </a:ext>
            </a:extLst>
          </p:cNvPr>
          <p:cNvGrpSpPr/>
          <p:nvPr/>
        </p:nvGrpSpPr>
        <p:grpSpPr>
          <a:xfrm>
            <a:off x="-3386514" y="-983361"/>
            <a:ext cx="17612356" cy="10279793"/>
            <a:chOff x="-2281614" y="-1135761"/>
            <a:chExt cx="17612356" cy="10279793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77F827C-8CED-4F79-9AA4-BE2AAC009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281614" y="-1135761"/>
              <a:ext cx="17612356" cy="10279793"/>
            </a:xfrm>
            <a:prstGeom prst="rect">
              <a:avLst/>
            </a:prstGeom>
          </p:spPr>
        </p:pic>
        <p:grpSp>
          <p:nvGrpSpPr>
            <p:cNvPr id="978" name="Group 926">
              <a:extLst>
                <a:ext uri="{FF2B5EF4-FFF2-40B4-BE49-F238E27FC236}">
                  <a16:creationId xmlns:a16="http://schemas.microsoft.com/office/drawing/2014/main" id="{5C43E41E-12F9-4826-B74B-8B2153322A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87600" y="1168861"/>
              <a:ext cx="8691563" cy="5076825"/>
              <a:chOff x="1498" y="756"/>
              <a:chExt cx="5475" cy="3198"/>
            </a:xfrm>
          </p:grpSpPr>
          <p:grpSp>
            <p:nvGrpSpPr>
              <p:cNvPr id="980" name="Group 1127">
                <a:extLst>
                  <a:ext uri="{FF2B5EF4-FFF2-40B4-BE49-F238E27FC236}">
                    <a16:creationId xmlns:a16="http://schemas.microsoft.com/office/drawing/2014/main" id="{FA928BAB-2569-417F-B433-2ED37982EE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8" y="756"/>
                <a:ext cx="5475" cy="3198"/>
                <a:chOff x="1498" y="756"/>
                <a:chExt cx="5475" cy="3198"/>
              </a:xfrm>
            </p:grpSpPr>
            <p:sp>
              <p:nvSpPr>
                <p:cNvPr id="1032" name="Rectangle 927">
                  <a:extLst>
                    <a:ext uri="{FF2B5EF4-FFF2-40B4-BE49-F238E27FC236}">
                      <a16:creationId xmlns:a16="http://schemas.microsoft.com/office/drawing/2014/main" id="{399136CC-EB31-40D5-804A-7B06EA544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9" y="2202"/>
                  <a:ext cx="19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>
                      <a:solidFill>
                        <a:srgbClr val="00599C"/>
                      </a:solidFill>
                    </a:rPr>
                    <a:t>C</a:t>
                  </a: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anada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35" name="Rectangle 930">
                  <a:extLst>
                    <a:ext uri="{FF2B5EF4-FFF2-40B4-BE49-F238E27FC236}">
                      <a16:creationId xmlns:a16="http://schemas.microsoft.com/office/drawing/2014/main" id="{E246300B-277C-40D7-BE81-5A51A912C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8" y="2450"/>
                  <a:ext cx="115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USA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38" name="Rectangle 933">
                  <a:extLst>
                    <a:ext uri="{FF2B5EF4-FFF2-40B4-BE49-F238E27FC236}">
                      <a16:creationId xmlns:a16="http://schemas.microsoft.com/office/drawing/2014/main" id="{AA0597AA-783A-4257-A1A5-3BCD3DA42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4" y="2766"/>
                  <a:ext cx="17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Mexico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0" name="Rectangle 935">
                  <a:extLst>
                    <a:ext uri="{FF2B5EF4-FFF2-40B4-BE49-F238E27FC236}">
                      <a16:creationId xmlns:a16="http://schemas.microsoft.com/office/drawing/2014/main" id="{556BBF02-E454-4E84-91FA-6E9BF4572B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2" y="3040"/>
                  <a:ext cx="27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Costa Rica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4" name="Rectangle 939">
                  <a:extLst>
                    <a:ext uri="{FF2B5EF4-FFF2-40B4-BE49-F238E27FC236}">
                      <a16:creationId xmlns:a16="http://schemas.microsoft.com/office/drawing/2014/main" id="{5A476F41-3FEB-444B-9068-DAB817F79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6" y="3040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5" name="Rectangle 940">
                  <a:extLst>
                    <a:ext uri="{FF2B5EF4-FFF2-40B4-BE49-F238E27FC236}">
                      <a16:creationId xmlns:a16="http://schemas.microsoft.com/office/drawing/2014/main" id="{E1186F3A-A951-49CC-BAF3-727A2B963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2" y="3104"/>
                  <a:ext cx="26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Venezuela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8" name="Rectangle 943">
                  <a:extLst>
                    <a:ext uri="{FF2B5EF4-FFF2-40B4-BE49-F238E27FC236}">
                      <a16:creationId xmlns:a16="http://schemas.microsoft.com/office/drawing/2014/main" id="{AA5BBDA4-DCA3-4BAD-BF87-8962269C7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7" y="3174"/>
                  <a:ext cx="2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>
                      <a:solidFill>
                        <a:srgbClr val="00599C"/>
                      </a:solidFill>
                    </a:rPr>
                    <a:t>Colombia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51" name="Rectangle 946">
                  <a:extLst>
                    <a:ext uri="{FF2B5EF4-FFF2-40B4-BE49-F238E27FC236}">
                      <a16:creationId xmlns:a16="http://schemas.microsoft.com/office/drawing/2014/main" id="{5EC08EE1-DF05-487C-B488-9907761EF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0" y="3264"/>
                  <a:ext cx="140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Brazil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54" name="Rectangle 949">
                  <a:extLst>
                    <a:ext uri="{FF2B5EF4-FFF2-40B4-BE49-F238E27FC236}">
                      <a16:creationId xmlns:a16="http://schemas.microsoft.com/office/drawing/2014/main" id="{56A90101-9A7B-4480-90A1-9776DBAB87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3339"/>
                  <a:ext cx="11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Peru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59" name="Rectangle 954">
                  <a:extLst>
                    <a:ext uri="{FF2B5EF4-FFF2-40B4-BE49-F238E27FC236}">
                      <a16:creationId xmlns:a16="http://schemas.microsoft.com/office/drawing/2014/main" id="{FAE91D60-E5CC-4CBC-ABEC-F27548F10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8" y="3782"/>
                  <a:ext cx="241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Argentina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4" name="Rectangle 959">
                  <a:extLst>
                    <a:ext uri="{FF2B5EF4-FFF2-40B4-BE49-F238E27FC236}">
                      <a16:creationId xmlns:a16="http://schemas.microsoft.com/office/drawing/2014/main" id="{E1BC4C1C-4FEB-4DF6-A3A5-2F2B9393D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9" y="3786"/>
                  <a:ext cx="122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India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7" name="Rectangle 962">
                  <a:extLst>
                    <a:ext uri="{FF2B5EF4-FFF2-40B4-BE49-F238E27FC236}">
                      <a16:creationId xmlns:a16="http://schemas.microsoft.com/office/drawing/2014/main" id="{FFDA409D-5346-44F0-989C-5DD28CF58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7" y="3886"/>
                  <a:ext cx="215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Thailand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0" name="Rectangle 965">
                  <a:extLst>
                    <a:ext uri="{FF2B5EF4-FFF2-40B4-BE49-F238E27FC236}">
                      <a16:creationId xmlns:a16="http://schemas.microsoft.com/office/drawing/2014/main" id="{F74B304F-D809-446B-953A-ED9E30B39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6" y="2710"/>
                  <a:ext cx="17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Jordan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1" name="Rectangle 966">
                  <a:extLst>
                    <a:ext uri="{FF2B5EF4-FFF2-40B4-BE49-F238E27FC236}">
                      <a16:creationId xmlns:a16="http://schemas.microsoft.com/office/drawing/2014/main" id="{688F0970-90E4-4410-9E53-5BE8106D8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5" y="2710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2" name="Rectangle 967">
                  <a:extLst>
                    <a:ext uri="{FF2B5EF4-FFF2-40B4-BE49-F238E27FC236}">
                      <a16:creationId xmlns:a16="http://schemas.microsoft.com/office/drawing/2014/main" id="{8C4B8BA9-261C-44E6-A194-2374965A8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6" y="2638"/>
                  <a:ext cx="17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Cyprus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5" name="Rectangle 970">
                  <a:extLst>
                    <a:ext uri="{FF2B5EF4-FFF2-40B4-BE49-F238E27FC236}">
                      <a16:creationId xmlns:a16="http://schemas.microsoft.com/office/drawing/2014/main" id="{A541288D-5048-4050-9954-7B1BBEC13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3" y="2564"/>
                  <a:ext cx="17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Turkey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9" name="Rectangle 974">
                  <a:extLst>
                    <a:ext uri="{FF2B5EF4-FFF2-40B4-BE49-F238E27FC236}">
                      <a16:creationId xmlns:a16="http://schemas.microsoft.com/office/drawing/2014/main" id="{F6CFEC36-15D0-4D83-B345-EF2144925C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07" y="1566"/>
                  <a:ext cx="20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Belgium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1" name="Rectangle 976">
                  <a:extLst>
                    <a:ext uri="{FF2B5EF4-FFF2-40B4-BE49-F238E27FC236}">
                      <a16:creationId xmlns:a16="http://schemas.microsoft.com/office/drawing/2014/main" id="{0EFA7EB8-499D-4F0B-AC9E-E5C3E1E77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5" y="1200"/>
                  <a:ext cx="172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Russia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3" name="Rectangle 978">
                  <a:extLst>
                    <a:ext uri="{FF2B5EF4-FFF2-40B4-BE49-F238E27FC236}">
                      <a16:creationId xmlns:a16="http://schemas.microsoft.com/office/drawing/2014/main" id="{3D5AA410-B0D3-427C-98CB-B31F0CE3A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98" y="1498"/>
                  <a:ext cx="30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Netherlands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5" name="Rectangle 980">
                  <a:extLst>
                    <a:ext uri="{FF2B5EF4-FFF2-40B4-BE49-F238E27FC236}">
                      <a16:creationId xmlns:a16="http://schemas.microsoft.com/office/drawing/2014/main" id="{E4047E24-CE77-4939-BC3B-9AA93766D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5" y="1064"/>
                  <a:ext cx="3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F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6" name="Rectangle 981">
                  <a:extLst>
                    <a:ext uri="{FF2B5EF4-FFF2-40B4-BE49-F238E27FC236}">
                      <a16:creationId xmlns:a16="http://schemas.microsoft.com/office/drawing/2014/main" id="{D0BCF2BB-D8A6-4E4B-80BB-8F0C47393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1" y="1064"/>
                  <a:ext cx="14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inland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8" name="Rectangle 983">
                  <a:extLst>
                    <a:ext uri="{FF2B5EF4-FFF2-40B4-BE49-F238E27FC236}">
                      <a16:creationId xmlns:a16="http://schemas.microsoft.com/office/drawing/2014/main" id="{E1E8E27E-4FF0-4440-80DE-97F9225F1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2" y="1412"/>
                  <a:ext cx="17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Ireland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1" name="Rectangle 986">
                  <a:extLst>
                    <a:ext uri="{FF2B5EF4-FFF2-40B4-BE49-F238E27FC236}">
                      <a16:creationId xmlns:a16="http://schemas.microsoft.com/office/drawing/2014/main" id="{E3280EAD-91DF-49E5-AB9E-787F1F648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9" y="756"/>
                  <a:ext cx="20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Sweden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4" name="Rectangle 989">
                  <a:extLst>
                    <a:ext uri="{FF2B5EF4-FFF2-40B4-BE49-F238E27FC236}">
                      <a16:creationId xmlns:a16="http://schemas.microsoft.com/office/drawing/2014/main" id="{FFEF8834-5634-4CB0-B913-E66EE90C5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15" y="1304"/>
                  <a:ext cx="78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UK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6" name="Rectangle 991">
                  <a:extLst>
                    <a:ext uri="{FF2B5EF4-FFF2-40B4-BE49-F238E27FC236}">
                      <a16:creationId xmlns:a16="http://schemas.microsoft.com/office/drawing/2014/main" id="{DF2D7A18-4228-49C0-9641-7065E05D4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9" y="972"/>
                  <a:ext cx="191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Norway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7" name="Rectangle 992">
                  <a:extLst>
                    <a:ext uri="{FF2B5EF4-FFF2-40B4-BE49-F238E27FC236}">
                      <a16:creationId xmlns:a16="http://schemas.microsoft.com/office/drawing/2014/main" id="{3B4FDC8E-904E-41A5-885B-10C961E40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81" y="972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8" name="Rectangle 993">
                  <a:extLst>
                    <a:ext uri="{FF2B5EF4-FFF2-40B4-BE49-F238E27FC236}">
                      <a16:creationId xmlns:a16="http://schemas.microsoft.com/office/drawing/2014/main" id="{EE6373B2-9D3D-46D2-9A3C-5CB5B2F020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" y="866"/>
                  <a:ext cx="182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Iceland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1" name="Rectangle 996">
                  <a:extLst>
                    <a:ext uri="{FF2B5EF4-FFF2-40B4-BE49-F238E27FC236}">
                      <a16:creationId xmlns:a16="http://schemas.microsoft.com/office/drawing/2014/main" id="{2B131901-A57F-4BC1-A008-E55FA451C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1" y="1318"/>
                  <a:ext cx="22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Denmark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3" name="Rectangle 998">
                  <a:extLst>
                    <a:ext uri="{FF2B5EF4-FFF2-40B4-BE49-F238E27FC236}">
                      <a16:creationId xmlns:a16="http://schemas.microsoft.com/office/drawing/2014/main" id="{D445A4AF-E81F-4550-9D14-A53EE9E5D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0" y="1850"/>
                  <a:ext cx="10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Italy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6" name="Rectangle 1001">
                  <a:extLst>
                    <a:ext uri="{FF2B5EF4-FFF2-40B4-BE49-F238E27FC236}">
                      <a16:creationId xmlns:a16="http://schemas.microsoft.com/office/drawing/2014/main" id="{942BFFDD-51D4-4D1E-A4B7-B81AB34174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1" y="1728"/>
                  <a:ext cx="17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>
                      <a:solidFill>
                        <a:srgbClr val="00599C"/>
                      </a:solidFill>
                    </a:rPr>
                    <a:t>Austria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1" name="Rectangle 1006">
                  <a:extLst>
                    <a:ext uri="{FF2B5EF4-FFF2-40B4-BE49-F238E27FC236}">
                      <a16:creationId xmlns:a16="http://schemas.microsoft.com/office/drawing/2014/main" id="{23808D48-F7EE-4F7D-8E93-4BB1FAB7C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7" y="1844"/>
                  <a:ext cx="225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>
                      <a:solidFill>
                        <a:srgbClr val="00599C"/>
                      </a:solidFill>
                    </a:rPr>
                    <a:t>Romania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3" name="Rectangle 1008">
                  <a:extLst>
                    <a:ext uri="{FF2B5EF4-FFF2-40B4-BE49-F238E27FC236}">
                      <a16:creationId xmlns:a16="http://schemas.microsoft.com/office/drawing/2014/main" id="{91BA8F40-195C-4DD0-A6AD-C2D154272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3" y="2054"/>
                  <a:ext cx="4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G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4" name="Rectangle 1009">
                  <a:extLst>
                    <a:ext uri="{FF2B5EF4-FFF2-40B4-BE49-F238E27FC236}">
                      <a16:creationId xmlns:a16="http://schemas.microsoft.com/office/drawing/2014/main" id="{927EBDB7-69E7-4EC0-8FA5-5C8B55B2F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7" y="2054"/>
                  <a:ext cx="141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reece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8" name="Rectangle 1013">
                  <a:extLst>
                    <a:ext uri="{FF2B5EF4-FFF2-40B4-BE49-F238E27FC236}">
                      <a16:creationId xmlns:a16="http://schemas.microsoft.com/office/drawing/2014/main" id="{E89507E2-6D7F-4929-8F90-5610369070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7" y="1686"/>
                  <a:ext cx="21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 err="1">
                      <a:solidFill>
                        <a:srgbClr val="00599C"/>
                      </a:solidFill>
                    </a:rPr>
                    <a:t>Hungary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0" name="Rectangle 1015">
                  <a:extLst>
                    <a:ext uri="{FF2B5EF4-FFF2-40B4-BE49-F238E27FC236}">
                      <a16:creationId xmlns:a16="http://schemas.microsoft.com/office/drawing/2014/main" id="{1F9B26A4-3ACF-4398-B051-9B8D3FE64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7" y="1782"/>
                  <a:ext cx="182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 err="1">
                      <a:solidFill>
                        <a:srgbClr val="00599C"/>
                      </a:solidFill>
                    </a:rPr>
                    <a:t>Croatia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2" name="Rectangle 1017">
                  <a:extLst>
                    <a:ext uri="{FF2B5EF4-FFF2-40B4-BE49-F238E27FC236}">
                      <a16:creationId xmlns:a16="http://schemas.microsoft.com/office/drawing/2014/main" id="{9EE78191-CCB9-450C-9605-8500C9BF0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1" y="1782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5" name="Rectangle 1020">
                  <a:extLst>
                    <a:ext uri="{FF2B5EF4-FFF2-40B4-BE49-F238E27FC236}">
                      <a16:creationId xmlns:a16="http://schemas.microsoft.com/office/drawing/2014/main" id="{B211048B-EF71-4F10-B4CD-288C533E5C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3" y="1906"/>
                  <a:ext cx="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B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6" name="Rectangle 1021">
                  <a:extLst>
                    <a:ext uri="{FF2B5EF4-FFF2-40B4-BE49-F238E27FC236}">
                      <a16:creationId xmlns:a16="http://schemas.microsoft.com/office/drawing/2014/main" id="{E955C4A9-AF52-48A6-B34C-E806E6E76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1" y="1906"/>
                  <a:ext cx="16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ulgaria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8" name="Rectangle 1023">
                  <a:extLst>
                    <a:ext uri="{FF2B5EF4-FFF2-40B4-BE49-F238E27FC236}">
                      <a16:creationId xmlns:a16="http://schemas.microsoft.com/office/drawing/2014/main" id="{D24421A4-2670-44DB-B033-B5016B42E9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9" y="1638"/>
                  <a:ext cx="17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France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1" name="Rectangle 1026">
                  <a:extLst>
                    <a:ext uri="{FF2B5EF4-FFF2-40B4-BE49-F238E27FC236}">
                      <a16:creationId xmlns:a16="http://schemas.microsoft.com/office/drawing/2014/main" id="{DB60959B-44DD-4D65-88BC-89E670200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7" y="1488"/>
                  <a:ext cx="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P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2" name="Rectangle 1027">
                  <a:extLst>
                    <a:ext uri="{FF2B5EF4-FFF2-40B4-BE49-F238E27FC236}">
                      <a16:creationId xmlns:a16="http://schemas.microsoft.com/office/drawing/2014/main" id="{06C7C8A7-0C4C-4628-891D-9FCA62D1C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07" y="1488"/>
                  <a:ext cx="1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oland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3" name="Rectangle 1028">
                  <a:extLst>
                    <a:ext uri="{FF2B5EF4-FFF2-40B4-BE49-F238E27FC236}">
                      <a16:creationId xmlns:a16="http://schemas.microsoft.com/office/drawing/2014/main" id="{9634D891-13BB-4142-967A-443C57EA1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5" y="1488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4" name="Rectangle 1029">
                  <a:extLst>
                    <a:ext uri="{FF2B5EF4-FFF2-40B4-BE49-F238E27FC236}">
                      <a16:creationId xmlns:a16="http://schemas.microsoft.com/office/drawing/2014/main" id="{CB53BA8E-9D45-484A-8D47-3A327ABBB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90" y="1966"/>
                  <a:ext cx="14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Spain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8" name="Rectangle 1033">
                  <a:extLst>
                    <a:ext uri="{FF2B5EF4-FFF2-40B4-BE49-F238E27FC236}">
                      <a16:creationId xmlns:a16="http://schemas.microsoft.com/office/drawing/2014/main" id="{8C42DE32-46A6-4F16-95C9-AB08CC047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9" y="1596"/>
                  <a:ext cx="39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Czech </a:t>
                  </a: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Republic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0" name="Rectangle 1035">
                  <a:extLst>
                    <a:ext uri="{FF2B5EF4-FFF2-40B4-BE49-F238E27FC236}">
                      <a16:creationId xmlns:a16="http://schemas.microsoft.com/office/drawing/2014/main" id="{79476E2F-ED82-4E81-B53E-A6D7B442E9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2510"/>
                  <a:ext cx="15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Japan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2" name="Rectangle 1037">
                  <a:extLst>
                    <a:ext uri="{FF2B5EF4-FFF2-40B4-BE49-F238E27FC236}">
                      <a16:creationId xmlns:a16="http://schemas.microsoft.com/office/drawing/2014/main" id="{D5762D39-17C7-41F9-900E-A3F54247DE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2582"/>
                  <a:ext cx="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S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3" name="Rectangle 1038">
                  <a:extLst>
                    <a:ext uri="{FF2B5EF4-FFF2-40B4-BE49-F238E27FC236}">
                      <a16:creationId xmlns:a16="http://schemas.microsoft.com/office/drawing/2014/main" id="{08898D0A-B254-481A-B9D5-F3ACC9E43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" y="2582"/>
                  <a:ext cx="27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 err="1">
                      <a:solidFill>
                        <a:srgbClr val="00599C"/>
                      </a:solidFill>
                    </a:rPr>
                    <a:t>o</a:t>
                  </a: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uth</a:t>
                  </a: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 Korea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5" name="Rectangle 1040">
                  <a:extLst>
                    <a:ext uri="{FF2B5EF4-FFF2-40B4-BE49-F238E27FC236}">
                      <a16:creationId xmlns:a16="http://schemas.microsoft.com/office/drawing/2014/main" id="{421E142F-1A4A-46B4-AC39-7135DEF39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2702"/>
                  <a:ext cx="14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China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7" name="Rectangle 1042">
                  <a:extLst>
                    <a:ext uri="{FF2B5EF4-FFF2-40B4-BE49-F238E27FC236}">
                      <a16:creationId xmlns:a16="http://schemas.microsoft.com/office/drawing/2014/main" id="{D61D951F-123B-4EFE-A03F-EBA065BF1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2790"/>
                  <a:ext cx="181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Taiwan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0" name="Rectangle 1045">
                  <a:extLst>
                    <a:ext uri="{FF2B5EF4-FFF2-40B4-BE49-F238E27FC236}">
                      <a16:creationId xmlns:a16="http://schemas.microsoft.com/office/drawing/2014/main" id="{55158E19-8F19-47AA-A95C-705BB0D4C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3014"/>
                  <a:ext cx="3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V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1" name="Rectangle 1046">
                  <a:extLst>
                    <a:ext uri="{FF2B5EF4-FFF2-40B4-BE49-F238E27FC236}">
                      <a16:creationId xmlns:a16="http://schemas.microsoft.com/office/drawing/2014/main" id="{A0C00539-8FB6-4ACF-937E-4F6C4243A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" y="3014"/>
                  <a:ext cx="4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ie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2" name="Rectangle 1047">
                  <a:extLst>
                    <a:ext uri="{FF2B5EF4-FFF2-40B4-BE49-F238E27FC236}">
                      <a16:creationId xmlns:a16="http://schemas.microsoft.com/office/drawing/2014/main" id="{26BE16A4-572F-4F66-A78B-582AD1C8A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3" y="3014"/>
                  <a:ext cx="12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tnam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5" name="Rectangle 1050">
                  <a:extLst>
                    <a:ext uri="{FF2B5EF4-FFF2-40B4-BE49-F238E27FC236}">
                      <a16:creationId xmlns:a16="http://schemas.microsoft.com/office/drawing/2014/main" id="{34A335CA-3B74-4F5C-9163-983EEDE07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2932"/>
                  <a:ext cx="271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Philippines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8" name="Rectangle 1053">
                  <a:extLst>
                    <a:ext uri="{FF2B5EF4-FFF2-40B4-BE49-F238E27FC236}">
                      <a16:creationId xmlns:a16="http://schemas.microsoft.com/office/drawing/2014/main" id="{74F51293-948A-4FF8-AAF2-116090D9F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3224"/>
                  <a:ext cx="1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</a:t>
                  </a:r>
                  <a:endParaRPr kumimoji="0" lang="de-DE" altLang="de-DE" sz="1800" b="0" i="0" u="none" strike="noStrike" cap="none" normalizeH="0" baseline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9" name="Rectangle 1054">
                  <a:extLst>
                    <a:ext uri="{FF2B5EF4-FFF2-40B4-BE49-F238E27FC236}">
                      <a16:creationId xmlns:a16="http://schemas.microsoft.com/office/drawing/2014/main" id="{3E80C3DD-5848-4538-96C8-93D22D76F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3" y="3224"/>
                  <a:ext cx="24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Indonesia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1" name="Rectangle 1056">
                  <a:extLst>
                    <a:ext uri="{FF2B5EF4-FFF2-40B4-BE49-F238E27FC236}">
                      <a16:creationId xmlns:a16="http://schemas.microsoft.com/office/drawing/2014/main" id="{BC7DF82D-CBD7-4043-873C-FB1211ADAF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3146"/>
                  <a:ext cx="222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Malaysia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3" name="Rectangle 1058">
                  <a:extLst>
                    <a:ext uri="{FF2B5EF4-FFF2-40B4-BE49-F238E27FC236}">
                      <a16:creationId xmlns:a16="http://schemas.microsoft.com/office/drawing/2014/main" id="{D6F7B2FA-0E1E-4FD0-989E-D3908C5C9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9" y="3554"/>
                  <a:ext cx="219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Australia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5" name="Rectangle 1060">
                  <a:extLst>
                    <a:ext uri="{FF2B5EF4-FFF2-40B4-BE49-F238E27FC236}">
                      <a16:creationId xmlns:a16="http://schemas.microsoft.com/office/drawing/2014/main" id="{B5FFD7F9-7728-4ED8-A7D6-504DD8F7F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27" y="3554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8" name="Rectangle 1063">
                  <a:extLst>
                    <a:ext uri="{FF2B5EF4-FFF2-40B4-BE49-F238E27FC236}">
                      <a16:creationId xmlns:a16="http://schemas.microsoft.com/office/drawing/2014/main" id="{4142ACAB-5F8A-4E44-A10C-AEB31ADDF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4" y="3110"/>
                  <a:ext cx="178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Nigeria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0" name="Rectangle 1065">
                  <a:extLst>
                    <a:ext uri="{FF2B5EF4-FFF2-40B4-BE49-F238E27FC236}">
                      <a16:creationId xmlns:a16="http://schemas.microsoft.com/office/drawing/2014/main" id="{E07A5D16-5D8C-4209-A13E-DFA5705A9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3" y="3192"/>
                  <a:ext cx="264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 err="1">
                      <a:solidFill>
                        <a:srgbClr val="00599C"/>
                      </a:solidFill>
                    </a:rPr>
                    <a:t>Cameroon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3" name="Rectangle 1068">
                  <a:extLst>
                    <a:ext uri="{FF2B5EF4-FFF2-40B4-BE49-F238E27FC236}">
                      <a16:creationId xmlns:a16="http://schemas.microsoft.com/office/drawing/2014/main" id="{3093AD29-0468-4544-9950-23275B2BF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3432"/>
                  <a:ext cx="188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700" i="1" dirty="0" err="1">
                      <a:solidFill>
                        <a:srgbClr val="00599C"/>
                      </a:solidFill>
                    </a:rPr>
                    <a:t>Z</a:t>
                  </a: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ambia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6" name="Rectangle 1071">
                  <a:extLst>
                    <a:ext uri="{FF2B5EF4-FFF2-40B4-BE49-F238E27FC236}">
                      <a16:creationId xmlns:a16="http://schemas.microsoft.com/office/drawing/2014/main" id="{82B54642-70DE-4737-8044-733BB8AA7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5" y="3590"/>
                  <a:ext cx="206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Namibia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8" name="Rectangle 1073">
                  <a:extLst>
                    <a:ext uri="{FF2B5EF4-FFF2-40B4-BE49-F238E27FC236}">
                      <a16:creationId xmlns:a16="http://schemas.microsoft.com/office/drawing/2014/main" id="{AD8EA1B7-0A76-4880-A788-50C5DB5973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3690"/>
                  <a:ext cx="308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South </a:t>
                  </a:r>
                  <a:r>
                    <a:rPr kumimoji="0" lang="de-DE" altLang="de-DE" sz="700" b="0" i="1" u="none" strike="noStrike" cap="none" normalizeH="0" baseline="0" dirty="0" err="1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Africa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3" name="Line 1078">
                  <a:extLst>
                    <a:ext uri="{FF2B5EF4-FFF2-40B4-BE49-F238E27FC236}">
                      <a16:creationId xmlns:a16="http://schemas.microsoft.com/office/drawing/2014/main" id="{0DA9968D-B55A-4767-8A9D-98CC395BB2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2238"/>
                  <a:ext cx="198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4" name="Oval 1079">
                  <a:extLst>
                    <a:ext uri="{FF2B5EF4-FFF2-40B4-BE49-F238E27FC236}">
                      <a16:creationId xmlns:a16="http://schemas.microsoft.com/office/drawing/2014/main" id="{6571D01F-556F-4BCF-8F2F-4388A8772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228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5" name="Line 1080">
                  <a:extLst>
                    <a:ext uri="{FF2B5EF4-FFF2-40B4-BE49-F238E27FC236}">
                      <a16:creationId xmlns:a16="http://schemas.microsoft.com/office/drawing/2014/main" id="{04586AC4-281B-4C0A-8554-8DB71752D9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998"/>
                  <a:ext cx="172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6" name="Oval 1081">
                  <a:extLst>
                    <a:ext uri="{FF2B5EF4-FFF2-40B4-BE49-F238E27FC236}">
                      <a16:creationId xmlns:a16="http://schemas.microsoft.com/office/drawing/2014/main" id="{EF76FF72-5FC4-479C-8E95-D8EC1080C0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1" y="1990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7" name="Line 1082">
                  <a:extLst>
                    <a:ext uri="{FF2B5EF4-FFF2-40B4-BE49-F238E27FC236}">
                      <a16:creationId xmlns:a16="http://schemas.microsoft.com/office/drawing/2014/main" id="{97220E22-48B2-4D34-BEB5-8421960F91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892"/>
                  <a:ext cx="2208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8" name="Oval 1083">
                  <a:extLst>
                    <a:ext uri="{FF2B5EF4-FFF2-40B4-BE49-F238E27FC236}">
                      <a16:creationId xmlns:a16="http://schemas.microsoft.com/office/drawing/2014/main" id="{54460FAD-A466-4F46-A9B4-5A4092086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7" y="1882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89" name="Line 1084">
                  <a:extLst>
                    <a:ext uri="{FF2B5EF4-FFF2-40B4-BE49-F238E27FC236}">
                      <a16:creationId xmlns:a16="http://schemas.microsoft.com/office/drawing/2014/main" id="{BC59D15F-5728-4B9C-8122-2EA353A093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680"/>
                  <a:ext cx="196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0" name="Oval 1085">
                  <a:extLst>
                    <a:ext uri="{FF2B5EF4-FFF2-40B4-BE49-F238E27FC236}">
                      <a16:creationId xmlns:a16="http://schemas.microsoft.com/office/drawing/2014/main" id="{6BE73724-C2CB-41EE-97B6-2E1832466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1670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1" name="Line 1086">
                  <a:extLst>
                    <a:ext uri="{FF2B5EF4-FFF2-40B4-BE49-F238E27FC236}">
                      <a16:creationId xmlns:a16="http://schemas.microsoft.com/office/drawing/2014/main" id="{5FDFB29F-749D-4399-BAA4-2192C0DE81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342"/>
                  <a:ext cx="1732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2" name="Oval 1087">
                  <a:extLst>
                    <a:ext uri="{FF2B5EF4-FFF2-40B4-BE49-F238E27FC236}">
                      <a16:creationId xmlns:a16="http://schemas.microsoft.com/office/drawing/2014/main" id="{9A7D8FE7-0146-4C1E-888D-57B77FEFB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1" y="1332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3" name="Line 1088">
                  <a:extLst>
                    <a:ext uri="{FF2B5EF4-FFF2-40B4-BE49-F238E27FC236}">
                      <a16:creationId xmlns:a16="http://schemas.microsoft.com/office/drawing/2014/main" id="{8EC6EF9E-CA94-4609-BEED-E4BDE26E8C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20" y="908"/>
                  <a:ext cx="48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4" name="Oval 1089">
                  <a:extLst>
                    <a:ext uri="{FF2B5EF4-FFF2-40B4-BE49-F238E27FC236}">
                      <a16:creationId xmlns:a16="http://schemas.microsoft.com/office/drawing/2014/main" id="{00AE09C5-3899-4C1C-AA95-1102B360A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0" y="898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5" name="Line 1090">
                  <a:extLst>
                    <a:ext uri="{FF2B5EF4-FFF2-40B4-BE49-F238E27FC236}">
                      <a16:creationId xmlns:a16="http://schemas.microsoft.com/office/drawing/2014/main" id="{61F7FFBB-8686-4FF0-BC7A-CB834A364B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600"/>
                  <a:ext cx="198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6" name="Oval 1091">
                  <a:extLst>
                    <a:ext uri="{FF2B5EF4-FFF2-40B4-BE49-F238E27FC236}">
                      <a16:creationId xmlns:a16="http://schemas.microsoft.com/office/drawing/2014/main" id="{FA89C08F-2D2E-45E5-9BC5-2F501D2CC7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" y="1590"/>
                  <a:ext cx="18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7" name="Line 1092">
                  <a:extLst>
                    <a:ext uri="{FF2B5EF4-FFF2-40B4-BE49-F238E27FC236}">
                      <a16:creationId xmlns:a16="http://schemas.microsoft.com/office/drawing/2014/main" id="{6F05E8C6-293E-4F6C-9F5F-3026FCF77A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534"/>
                  <a:ext cx="200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8" name="Oval 1093">
                  <a:extLst>
                    <a:ext uri="{FF2B5EF4-FFF2-40B4-BE49-F238E27FC236}">
                      <a16:creationId xmlns:a16="http://schemas.microsoft.com/office/drawing/2014/main" id="{8C014F3D-BB05-497E-A7B9-F03292B7E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5" y="1524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199" name="Line 1094">
                  <a:extLst>
                    <a:ext uri="{FF2B5EF4-FFF2-40B4-BE49-F238E27FC236}">
                      <a16:creationId xmlns:a16="http://schemas.microsoft.com/office/drawing/2014/main" id="{02B5EF8D-E64B-4B09-9AB0-F69B1D38D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09" y="1452"/>
                  <a:ext cx="1592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0" name="Oval 1095">
                  <a:extLst>
                    <a:ext uri="{FF2B5EF4-FFF2-40B4-BE49-F238E27FC236}">
                      <a16:creationId xmlns:a16="http://schemas.microsoft.com/office/drawing/2014/main" id="{BF322167-C26B-4685-9F8E-6232F5ABC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1" y="1442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1" name="Line 1096">
                  <a:extLst>
                    <a:ext uri="{FF2B5EF4-FFF2-40B4-BE49-F238E27FC236}">
                      <a16:creationId xmlns:a16="http://schemas.microsoft.com/office/drawing/2014/main" id="{B5BD947B-D719-46BF-BF7A-8552D8A68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2496"/>
                  <a:ext cx="31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2" name="Oval 1097">
                  <a:extLst>
                    <a:ext uri="{FF2B5EF4-FFF2-40B4-BE49-F238E27FC236}">
                      <a16:creationId xmlns:a16="http://schemas.microsoft.com/office/drawing/2014/main" id="{D5788756-A43A-4219-AE06-E3912EB20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8" y="2486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3" name="Line 1098">
                  <a:extLst>
                    <a:ext uri="{FF2B5EF4-FFF2-40B4-BE49-F238E27FC236}">
                      <a16:creationId xmlns:a16="http://schemas.microsoft.com/office/drawing/2014/main" id="{9894A2FA-AB2E-4279-9ADB-8F0251E385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2808"/>
                  <a:ext cx="292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4" name="Oval 1099">
                  <a:extLst>
                    <a:ext uri="{FF2B5EF4-FFF2-40B4-BE49-F238E27FC236}">
                      <a16:creationId xmlns:a16="http://schemas.microsoft.com/office/drawing/2014/main" id="{0B8E9DF4-ED99-4F47-814E-DE90BAAC3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0" y="2798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5" name="Line 1100">
                  <a:extLst>
                    <a:ext uri="{FF2B5EF4-FFF2-40B4-BE49-F238E27FC236}">
                      <a16:creationId xmlns:a16="http://schemas.microsoft.com/office/drawing/2014/main" id="{AFFFB4E1-A6F3-4F97-B84C-F1487DDC9A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080"/>
                  <a:ext cx="252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6" name="Oval 1101">
                  <a:extLst>
                    <a:ext uri="{FF2B5EF4-FFF2-40B4-BE49-F238E27FC236}">
                      <a16:creationId xmlns:a16="http://schemas.microsoft.com/office/drawing/2014/main" id="{383AF5FD-6142-4503-8F95-FB41ACBCE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0" y="3070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7" name="Line 1102">
                  <a:extLst>
                    <a:ext uri="{FF2B5EF4-FFF2-40B4-BE49-F238E27FC236}">
                      <a16:creationId xmlns:a16="http://schemas.microsoft.com/office/drawing/2014/main" id="{23D18E6C-2C45-4193-B08E-23FF833684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144"/>
                  <a:ext cx="54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8" name="Oval 1103">
                  <a:extLst>
                    <a:ext uri="{FF2B5EF4-FFF2-40B4-BE49-F238E27FC236}">
                      <a16:creationId xmlns:a16="http://schemas.microsoft.com/office/drawing/2014/main" id="{7C124D40-2591-4B99-BBA7-101ABC186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134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09" name="Line 1104">
                  <a:extLst>
                    <a:ext uri="{FF2B5EF4-FFF2-40B4-BE49-F238E27FC236}">
                      <a16:creationId xmlns:a16="http://schemas.microsoft.com/office/drawing/2014/main" id="{8545305D-2248-474A-9F06-2BB54E7BE7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208"/>
                  <a:ext cx="43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0" name="Oval 1105">
                  <a:extLst>
                    <a:ext uri="{FF2B5EF4-FFF2-40B4-BE49-F238E27FC236}">
                      <a16:creationId xmlns:a16="http://schemas.microsoft.com/office/drawing/2014/main" id="{479ED744-72EB-420F-B424-3BE30FA3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4" y="3198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1" name="Line 1106">
                  <a:extLst>
                    <a:ext uri="{FF2B5EF4-FFF2-40B4-BE49-F238E27FC236}">
                      <a16:creationId xmlns:a16="http://schemas.microsoft.com/office/drawing/2014/main" id="{928A861C-95AE-491D-A799-93F264D223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298"/>
                  <a:ext cx="60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2" name="Oval 1107">
                  <a:extLst>
                    <a:ext uri="{FF2B5EF4-FFF2-40B4-BE49-F238E27FC236}">
                      <a16:creationId xmlns:a16="http://schemas.microsoft.com/office/drawing/2014/main" id="{A1AE6AF8-B1AF-4701-854D-111991A4E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2" y="3288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3" name="Line 1108">
                  <a:extLst>
                    <a:ext uri="{FF2B5EF4-FFF2-40B4-BE49-F238E27FC236}">
                      <a16:creationId xmlns:a16="http://schemas.microsoft.com/office/drawing/2014/main" id="{39B5E49A-D5A2-437F-9B47-C87AEEAFE7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374"/>
                  <a:ext cx="37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4" name="Oval 1109">
                  <a:extLst>
                    <a:ext uri="{FF2B5EF4-FFF2-40B4-BE49-F238E27FC236}">
                      <a16:creationId xmlns:a16="http://schemas.microsoft.com/office/drawing/2014/main" id="{EEE4DBF3-A3AE-4BC7-B32C-85793A697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2" y="3364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5" name="Line 1110">
                  <a:extLst>
                    <a:ext uri="{FF2B5EF4-FFF2-40B4-BE49-F238E27FC236}">
                      <a16:creationId xmlns:a16="http://schemas.microsoft.com/office/drawing/2014/main" id="{0463E5AA-DE87-4856-9B2F-9CEDF7CBA7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816"/>
                  <a:ext cx="58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6" name="Oval 1111">
                  <a:extLst>
                    <a:ext uri="{FF2B5EF4-FFF2-40B4-BE49-F238E27FC236}">
                      <a16:creationId xmlns:a16="http://schemas.microsoft.com/office/drawing/2014/main" id="{1F28F40F-36D4-425D-A800-A917EFB3EC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806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7" name="Line 1112">
                  <a:extLst>
                    <a:ext uri="{FF2B5EF4-FFF2-40B4-BE49-F238E27FC236}">
                      <a16:creationId xmlns:a16="http://schemas.microsoft.com/office/drawing/2014/main" id="{C930B2EA-B264-48FE-9F07-C7B32335FB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3694"/>
                  <a:ext cx="48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8" name="Oval 1113">
                  <a:extLst>
                    <a:ext uri="{FF2B5EF4-FFF2-40B4-BE49-F238E27FC236}">
                      <a16:creationId xmlns:a16="http://schemas.microsoft.com/office/drawing/2014/main" id="{C9A94133-A514-498B-A5DE-7E4664247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3684"/>
                  <a:ext cx="18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19" name="Line 1114">
                  <a:extLst>
                    <a:ext uri="{FF2B5EF4-FFF2-40B4-BE49-F238E27FC236}">
                      <a16:creationId xmlns:a16="http://schemas.microsoft.com/office/drawing/2014/main" id="{7CBADA1D-8044-4857-9E1E-EED7426823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1" y="3144"/>
                  <a:ext cx="248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0" name="Oval 1115">
                  <a:extLst>
                    <a:ext uri="{FF2B5EF4-FFF2-40B4-BE49-F238E27FC236}">
                      <a16:creationId xmlns:a16="http://schemas.microsoft.com/office/drawing/2014/main" id="{CAA2E2DB-5EBC-492B-8998-297DA827A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9" y="3134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1" name="Freeform 1116">
                  <a:extLst>
                    <a:ext uri="{FF2B5EF4-FFF2-40B4-BE49-F238E27FC236}">
                      <a16:creationId xmlns:a16="http://schemas.microsoft.com/office/drawing/2014/main" id="{BBF86C4A-741C-4947-88C9-61E07533B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1" y="3168"/>
                  <a:ext cx="310" cy="56"/>
                </a:xfrm>
                <a:custGeom>
                  <a:avLst/>
                  <a:gdLst>
                    <a:gd name="T0" fmla="*/ 0 w 310"/>
                    <a:gd name="T1" fmla="*/ 56 h 56"/>
                    <a:gd name="T2" fmla="*/ 254 w 310"/>
                    <a:gd name="T3" fmla="*/ 56 h 56"/>
                    <a:gd name="T4" fmla="*/ 310 w 310"/>
                    <a:gd name="T5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0" h="56">
                      <a:moveTo>
                        <a:pt x="0" y="56"/>
                      </a:moveTo>
                      <a:lnTo>
                        <a:pt x="254" y="56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2" name="Oval 1117">
                  <a:extLst>
                    <a:ext uri="{FF2B5EF4-FFF2-40B4-BE49-F238E27FC236}">
                      <a16:creationId xmlns:a16="http://schemas.microsoft.com/office/drawing/2014/main" id="{F4E5FD2D-9CDA-457A-B64D-9D30D24F0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1" y="3160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3" name="Line 1118">
                  <a:extLst>
                    <a:ext uri="{FF2B5EF4-FFF2-40B4-BE49-F238E27FC236}">
                      <a16:creationId xmlns:a16="http://schemas.microsoft.com/office/drawing/2014/main" id="{CE4B4901-61AD-456F-AFFC-303A4FB6C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1" y="3466"/>
                  <a:ext cx="540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4" name="Oval 1119">
                  <a:extLst>
                    <a:ext uri="{FF2B5EF4-FFF2-40B4-BE49-F238E27FC236}">
                      <a16:creationId xmlns:a16="http://schemas.microsoft.com/office/drawing/2014/main" id="{F9CF14C3-DEA4-4D0C-97F2-6E4678BA7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1" y="3456"/>
                  <a:ext cx="20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5" name="Line 1120">
                  <a:extLst>
                    <a:ext uri="{FF2B5EF4-FFF2-40B4-BE49-F238E27FC236}">
                      <a16:creationId xmlns:a16="http://schemas.microsoft.com/office/drawing/2014/main" id="{9FA77EBB-8B9F-49C8-8B5D-EF4C64CA7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1" y="3624"/>
                  <a:ext cx="402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6" name="Oval 1121">
                  <a:extLst>
                    <a:ext uri="{FF2B5EF4-FFF2-40B4-BE49-F238E27FC236}">
                      <a16:creationId xmlns:a16="http://schemas.microsoft.com/office/drawing/2014/main" id="{11EA39C9-A0FD-414E-B2FE-56738B4BE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3" y="3614"/>
                  <a:ext cx="20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7" name="Line 1122">
                  <a:extLst>
                    <a:ext uri="{FF2B5EF4-FFF2-40B4-BE49-F238E27FC236}">
                      <a16:creationId xmlns:a16="http://schemas.microsoft.com/office/drawing/2014/main" id="{A149C828-B76B-4108-AAA7-AD2E6C7F55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1" y="3724"/>
                  <a:ext cx="45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8" name="Oval 1123">
                  <a:extLst>
                    <a:ext uri="{FF2B5EF4-FFF2-40B4-BE49-F238E27FC236}">
                      <a16:creationId xmlns:a16="http://schemas.microsoft.com/office/drawing/2014/main" id="{563D8A61-7CA3-40D0-B4B7-5FB0FC4C3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5" y="3714"/>
                  <a:ext cx="18" cy="18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29" name="Line 1124">
                  <a:extLst>
                    <a:ext uri="{FF2B5EF4-FFF2-40B4-BE49-F238E27FC236}">
                      <a16:creationId xmlns:a16="http://schemas.microsoft.com/office/drawing/2014/main" id="{A341395E-C18F-4F49-93D1-E68EAEF77B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32" y="2542"/>
                  <a:ext cx="295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30" name="Oval 1125">
                  <a:extLst>
                    <a:ext uri="{FF2B5EF4-FFF2-40B4-BE49-F238E27FC236}">
                      <a16:creationId xmlns:a16="http://schemas.microsoft.com/office/drawing/2014/main" id="{D114CD16-5F64-47BA-B77D-574CBD9B8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2" y="2532"/>
                  <a:ext cx="18" cy="20"/>
                </a:xfrm>
                <a:prstGeom prst="ellipse">
                  <a:avLst/>
                </a:prstGeom>
                <a:solidFill>
                  <a:srgbClr val="025A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31" name="Line 1126">
                  <a:extLst>
                    <a:ext uri="{FF2B5EF4-FFF2-40B4-BE49-F238E27FC236}">
                      <a16:creationId xmlns:a16="http://schemas.microsoft.com/office/drawing/2014/main" id="{FEA334B2-B339-4333-9372-436D20DFFA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47" y="2084"/>
                  <a:ext cx="2214" cy="0"/>
                </a:xfrm>
                <a:prstGeom prst="line">
                  <a:avLst/>
                </a:prstGeom>
                <a:noFill/>
                <a:ln w="3175" cap="flat">
                  <a:solidFill>
                    <a:srgbClr val="025A9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>
                    <a:solidFill>
                      <a:srgbClr val="00599C"/>
                    </a:solidFill>
                  </a:endParaRPr>
                </a:p>
              </p:txBody>
            </p:sp>
            <p:sp>
              <p:nvSpPr>
                <p:cNvPr id="1232" name="Rectangle 954">
                  <a:extLst>
                    <a:ext uri="{FF2B5EF4-FFF2-40B4-BE49-F238E27FC236}">
                      <a16:creationId xmlns:a16="http://schemas.microsoft.com/office/drawing/2014/main" id="{E1620A96-F4BB-480F-931A-B0F76B5D1B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1" y="3662"/>
                  <a:ext cx="12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700" b="0" i="1" u="none" strike="noStrike" cap="none" normalizeH="0" baseline="0" dirty="0">
                      <a:ln>
                        <a:noFill/>
                      </a:ln>
                      <a:solidFill>
                        <a:srgbClr val="00599C"/>
                      </a:solidFill>
                      <a:effectLst/>
                      <a:latin typeface="Arial" panose="020B0604020202020204" pitchFamily="34" charset="0"/>
                    </a:rPr>
                    <a:t>Chile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81" name="Oval 1128">
                <a:extLst>
                  <a:ext uri="{FF2B5EF4-FFF2-40B4-BE49-F238E27FC236}">
                    <a16:creationId xmlns:a16="http://schemas.microsoft.com/office/drawing/2014/main" id="{5BB50A42-2E85-457A-837A-D8EEBCD1F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2076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2" name="Line 1129">
                <a:extLst>
                  <a:ext uri="{FF2B5EF4-FFF2-40B4-BE49-F238E27FC236}">
                    <a16:creationId xmlns:a16="http://schemas.microsoft.com/office/drawing/2014/main" id="{0102A8BB-6B54-447B-AC6F-64CB7F3469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3" y="1940"/>
                <a:ext cx="2098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3" name="Oval 1130">
                <a:extLst>
                  <a:ext uri="{FF2B5EF4-FFF2-40B4-BE49-F238E27FC236}">
                    <a16:creationId xmlns:a16="http://schemas.microsoft.com/office/drawing/2014/main" id="{D1D68724-FB18-46EC-A7A5-917F41CF9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3" y="1930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4" name="Line 1131">
                <a:extLst>
                  <a:ext uri="{FF2B5EF4-FFF2-40B4-BE49-F238E27FC236}">
                    <a16:creationId xmlns:a16="http://schemas.microsoft.com/office/drawing/2014/main" id="{BDE22343-7446-43AF-B1BB-C9E017B68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15" y="1876"/>
                <a:ext cx="2146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5" name="Oval 1132">
                <a:extLst>
                  <a:ext uri="{FF2B5EF4-FFF2-40B4-BE49-F238E27FC236}">
                    <a16:creationId xmlns:a16="http://schemas.microsoft.com/office/drawing/2014/main" id="{EBEB6CAE-F63F-4877-BEBB-D49E07F41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1858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6" name="Line 1133">
                <a:extLst>
                  <a:ext uri="{FF2B5EF4-FFF2-40B4-BE49-F238E27FC236}">
                    <a16:creationId xmlns:a16="http://schemas.microsoft.com/office/drawing/2014/main" id="{37C06682-2E98-4CB7-8E49-AD0EE5287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65" y="1814"/>
                <a:ext cx="2396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7" name="Oval 1134">
                <a:extLst>
                  <a:ext uri="{FF2B5EF4-FFF2-40B4-BE49-F238E27FC236}">
                    <a16:creationId xmlns:a16="http://schemas.microsoft.com/office/drawing/2014/main" id="{18000000-D74E-4FB7-B25E-28A35031D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5" y="1804"/>
                <a:ext cx="20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8" name="Line 1135">
                <a:extLst>
                  <a:ext uri="{FF2B5EF4-FFF2-40B4-BE49-F238E27FC236}">
                    <a16:creationId xmlns:a16="http://schemas.microsoft.com/office/drawing/2014/main" id="{96B4D2F6-5AC8-44D0-94E8-B87F6BF4D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762"/>
                <a:ext cx="2294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89" name="Oval 1136">
                <a:extLst>
                  <a:ext uri="{FF2B5EF4-FFF2-40B4-BE49-F238E27FC236}">
                    <a16:creationId xmlns:a16="http://schemas.microsoft.com/office/drawing/2014/main" id="{129A5ED2-A2E8-4F0B-95BE-DE937B7DA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3" y="1752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0" name="Line 1137">
                <a:extLst>
                  <a:ext uri="{FF2B5EF4-FFF2-40B4-BE49-F238E27FC236}">
                    <a16:creationId xmlns:a16="http://schemas.microsoft.com/office/drawing/2014/main" id="{0FBDC049-2BC3-4C2E-BEAE-141389457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95" y="1720"/>
                <a:ext cx="2266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1" name="Oval 1138">
                <a:extLst>
                  <a:ext uri="{FF2B5EF4-FFF2-40B4-BE49-F238E27FC236}">
                    <a16:creationId xmlns:a16="http://schemas.microsoft.com/office/drawing/2014/main" id="{3D8EDA7F-5BF1-4C64-B8AA-1A8F204BF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5" y="1710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2" name="Line 1139">
                <a:extLst>
                  <a:ext uri="{FF2B5EF4-FFF2-40B4-BE49-F238E27FC236}">
                    <a16:creationId xmlns:a16="http://schemas.microsoft.com/office/drawing/2014/main" id="{9514CE52-2686-49FB-AF01-ED5FDC9A54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13" y="1630"/>
                <a:ext cx="2448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3" name="Oval 1140">
                <a:extLst>
                  <a:ext uri="{FF2B5EF4-FFF2-40B4-BE49-F238E27FC236}">
                    <a16:creationId xmlns:a16="http://schemas.microsoft.com/office/drawing/2014/main" id="{50090ACC-CA94-46A9-AFED-EB389116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1620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4" name="Line 1141">
                <a:extLst>
                  <a:ext uri="{FF2B5EF4-FFF2-40B4-BE49-F238E27FC236}">
                    <a16:creationId xmlns:a16="http://schemas.microsoft.com/office/drawing/2014/main" id="{D579E1FD-E341-4A5A-B477-F2D8865A3F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7" y="1522"/>
                <a:ext cx="2314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5" name="Oval 1142">
                <a:extLst>
                  <a:ext uri="{FF2B5EF4-FFF2-40B4-BE49-F238E27FC236}">
                    <a16:creationId xmlns:a16="http://schemas.microsoft.com/office/drawing/2014/main" id="{22DC7B6C-9C1B-43E5-BD4E-472BCAA38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9" y="1512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6" name="Line 1143">
                <a:extLst>
                  <a:ext uri="{FF2B5EF4-FFF2-40B4-BE49-F238E27FC236}">
                    <a16:creationId xmlns:a16="http://schemas.microsoft.com/office/drawing/2014/main" id="{FD74E0CB-DD3D-46E8-935F-5327FD210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44" y="1234"/>
                <a:ext cx="1417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7" name="Oval 1144">
                <a:extLst>
                  <a:ext uri="{FF2B5EF4-FFF2-40B4-BE49-F238E27FC236}">
                    <a16:creationId xmlns:a16="http://schemas.microsoft.com/office/drawing/2014/main" id="{FE08D857-1FBF-412C-A590-0B06977AB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4" y="1224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8" name="Line 1145">
                <a:extLst>
                  <a:ext uri="{FF2B5EF4-FFF2-40B4-BE49-F238E27FC236}">
                    <a16:creationId xmlns:a16="http://schemas.microsoft.com/office/drawing/2014/main" id="{7C577CB6-C360-4CD9-95EB-1456CCE31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49" y="1096"/>
                <a:ext cx="2212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999" name="Oval 1146">
                <a:extLst>
                  <a:ext uri="{FF2B5EF4-FFF2-40B4-BE49-F238E27FC236}">
                    <a16:creationId xmlns:a16="http://schemas.microsoft.com/office/drawing/2014/main" id="{E184039E-D3FD-4A9B-A15B-E593FA591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9" y="1088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0" name="Line 1147">
                <a:extLst>
                  <a:ext uri="{FF2B5EF4-FFF2-40B4-BE49-F238E27FC236}">
                    <a16:creationId xmlns:a16="http://schemas.microsoft.com/office/drawing/2014/main" id="{A7D014EB-DAEE-427C-9911-2D6D26D8A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21" y="1360"/>
                <a:ext cx="2640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1" name="Oval 1148">
                <a:extLst>
                  <a:ext uri="{FF2B5EF4-FFF2-40B4-BE49-F238E27FC236}">
                    <a16:creationId xmlns:a16="http://schemas.microsoft.com/office/drawing/2014/main" id="{1E14C173-3A00-4D3A-B4CE-85622E765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1350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2" name="Line 1149">
                <a:extLst>
                  <a:ext uri="{FF2B5EF4-FFF2-40B4-BE49-F238E27FC236}">
                    <a16:creationId xmlns:a16="http://schemas.microsoft.com/office/drawing/2014/main" id="{2510710B-CDEE-427F-8F6A-A8AA99784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7" y="1006"/>
                <a:ext cx="2614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3" name="Oval 1150">
                <a:extLst>
                  <a:ext uri="{FF2B5EF4-FFF2-40B4-BE49-F238E27FC236}">
                    <a16:creationId xmlns:a16="http://schemas.microsoft.com/office/drawing/2014/main" id="{FABC0688-34BB-4046-9060-135C4A7C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7" y="998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4" name="Line 1151">
                <a:extLst>
                  <a:ext uri="{FF2B5EF4-FFF2-40B4-BE49-F238E27FC236}">
                    <a16:creationId xmlns:a16="http://schemas.microsoft.com/office/drawing/2014/main" id="{630B7D2D-2A80-47A1-9D97-FBE635826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5" y="790"/>
                <a:ext cx="2346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5" name="Oval 1152">
                <a:extLst>
                  <a:ext uri="{FF2B5EF4-FFF2-40B4-BE49-F238E27FC236}">
                    <a16:creationId xmlns:a16="http://schemas.microsoft.com/office/drawing/2014/main" id="{E077EFC5-6927-4A31-9500-CD5991CB2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780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6" name="Line 1153">
                <a:extLst>
                  <a:ext uri="{FF2B5EF4-FFF2-40B4-BE49-F238E27FC236}">
                    <a16:creationId xmlns:a16="http://schemas.microsoft.com/office/drawing/2014/main" id="{85A5857A-E724-476C-B4BF-AD43477CB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66" y="2608"/>
                <a:ext cx="461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7" name="Oval 1154">
                <a:extLst>
                  <a:ext uri="{FF2B5EF4-FFF2-40B4-BE49-F238E27FC236}">
                    <a16:creationId xmlns:a16="http://schemas.microsoft.com/office/drawing/2014/main" id="{6FB567AF-6E1C-42A2-B4B8-800DC2BA4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6" y="2600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8" name="Line 1155">
                <a:extLst>
                  <a:ext uri="{FF2B5EF4-FFF2-40B4-BE49-F238E27FC236}">
                    <a16:creationId xmlns:a16="http://schemas.microsoft.com/office/drawing/2014/main" id="{BB03609D-A971-4AFF-A767-8C6A1FAB4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96" y="2822"/>
                <a:ext cx="523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09" name="Oval 1156">
                <a:extLst>
                  <a:ext uri="{FF2B5EF4-FFF2-40B4-BE49-F238E27FC236}">
                    <a16:creationId xmlns:a16="http://schemas.microsoft.com/office/drawing/2014/main" id="{AE9BE2D4-2B3B-45B7-8CBE-182EF30EB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" y="2812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0" name="Line 1157">
                <a:extLst>
                  <a:ext uri="{FF2B5EF4-FFF2-40B4-BE49-F238E27FC236}">
                    <a16:creationId xmlns:a16="http://schemas.microsoft.com/office/drawing/2014/main" id="{AA03AB52-B4FC-4B0C-8EA4-532E6DF80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16" y="3048"/>
                <a:ext cx="711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1" name="Oval 1158">
                <a:extLst>
                  <a:ext uri="{FF2B5EF4-FFF2-40B4-BE49-F238E27FC236}">
                    <a16:creationId xmlns:a16="http://schemas.microsoft.com/office/drawing/2014/main" id="{3C27242D-1254-4B6B-93EA-66E4D96A8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6" y="3038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2" name="Line 1159">
                <a:extLst>
                  <a:ext uri="{FF2B5EF4-FFF2-40B4-BE49-F238E27FC236}">
                    <a16:creationId xmlns:a16="http://schemas.microsoft.com/office/drawing/2014/main" id="{A6510AF4-4BA7-4E18-8A79-D99C91CDA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54" y="2736"/>
                <a:ext cx="773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3" name="Oval 1160">
                <a:extLst>
                  <a:ext uri="{FF2B5EF4-FFF2-40B4-BE49-F238E27FC236}">
                    <a16:creationId xmlns:a16="http://schemas.microsoft.com/office/drawing/2014/main" id="{F2BCEC92-BAC0-41FB-8C70-8E1214B3A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4" y="2726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4" name="Line 1161">
                <a:extLst>
                  <a:ext uri="{FF2B5EF4-FFF2-40B4-BE49-F238E27FC236}">
                    <a16:creationId xmlns:a16="http://schemas.microsoft.com/office/drawing/2014/main" id="{E2537EA0-D211-4DC0-9C96-C027F8959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16" y="2966"/>
                <a:ext cx="511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5" name="Oval 1162">
                <a:extLst>
                  <a:ext uri="{FF2B5EF4-FFF2-40B4-BE49-F238E27FC236}">
                    <a16:creationId xmlns:a16="http://schemas.microsoft.com/office/drawing/2014/main" id="{3CB6AE49-F42F-49D1-88B0-2A7743BD9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6" y="2956"/>
                <a:ext cx="20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6" name="Line 1163">
                <a:extLst>
                  <a:ext uri="{FF2B5EF4-FFF2-40B4-BE49-F238E27FC236}">
                    <a16:creationId xmlns:a16="http://schemas.microsoft.com/office/drawing/2014/main" id="{5521ABC4-0159-444E-A080-1FB72BA36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76" y="3588"/>
                <a:ext cx="251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7" name="Oval 1164">
                <a:extLst>
                  <a:ext uri="{FF2B5EF4-FFF2-40B4-BE49-F238E27FC236}">
                    <a16:creationId xmlns:a16="http://schemas.microsoft.com/office/drawing/2014/main" id="{202CFCA8-6856-4B76-A737-6ABF70F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" y="3578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8" name="Line 1165">
                <a:extLst>
                  <a:ext uri="{FF2B5EF4-FFF2-40B4-BE49-F238E27FC236}">
                    <a16:creationId xmlns:a16="http://schemas.microsoft.com/office/drawing/2014/main" id="{D6D74F91-9919-4EE8-9BC6-71E1726C2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16" y="3258"/>
                <a:ext cx="611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19" name="Oval 1166">
                <a:extLst>
                  <a:ext uri="{FF2B5EF4-FFF2-40B4-BE49-F238E27FC236}">
                    <a16:creationId xmlns:a16="http://schemas.microsoft.com/office/drawing/2014/main" id="{A633D918-EB40-42FF-A1A2-AE8AB0D85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6" y="3248"/>
                <a:ext cx="20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0" name="Line 1167">
                <a:extLst>
                  <a:ext uri="{FF2B5EF4-FFF2-40B4-BE49-F238E27FC236}">
                    <a16:creationId xmlns:a16="http://schemas.microsoft.com/office/drawing/2014/main" id="{F22DD685-F0DF-480E-B40C-A00F8B90D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4" y="3178"/>
                <a:ext cx="793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1" name="Oval 1168">
                <a:extLst>
                  <a:ext uri="{FF2B5EF4-FFF2-40B4-BE49-F238E27FC236}">
                    <a16:creationId xmlns:a16="http://schemas.microsoft.com/office/drawing/2014/main" id="{417021AF-A22E-467E-B02D-3A0BB2C8A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6" y="3168"/>
                <a:ext cx="18" cy="20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2" name="Freeform 1169">
                <a:extLst>
                  <a:ext uri="{FF2B5EF4-FFF2-40B4-BE49-F238E27FC236}">
                    <a16:creationId xmlns:a16="http://schemas.microsoft.com/office/drawing/2014/main" id="{572860EB-1620-4485-94C1-9C6925FCC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2940"/>
                <a:ext cx="140" cy="886"/>
              </a:xfrm>
              <a:custGeom>
                <a:avLst/>
                <a:gdLst>
                  <a:gd name="T0" fmla="*/ 0 w 140"/>
                  <a:gd name="T1" fmla="*/ 886 h 886"/>
                  <a:gd name="T2" fmla="*/ 140 w 140"/>
                  <a:gd name="T3" fmla="*/ 886 h 886"/>
                  <a:gd name="T4" fmla="*/ 140 w 140"/>
                  <a:gd name="T5" fmla="*/ 0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886">
                    <a:moveTo>
                      <a:pt x="0" y="886"/>
                    </a:moveTo>
                    <a:lnTo>
                      <a:pt x="140" y="886"/>
                    </a:lnTo>
                    <a:lnTo>
                      <a:pt x="140" y="0"/>
                    </a:lnTo>
                  </a:path>
                </a:pathLst>
              </a:cu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3" name="Oval 1170">
                <a:extLst>
                  <a:ext uri="{FF2B5EF4-FFF2-40B4-BE49-F238E27FC236}">
                    <a16:creationId xmlns:a16="http://schemas.microsoft.com/office/drawing/2014/main" id="{1AB604D8-B4C5-4DDE-BBA6-E5F7EA9E9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4" y="2930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4" name="Freeform 1171">
                <a:extLst>
                  <a:ext uri="{FF2B5EF4-FFF2-40B4-BE49-F238E27FC236}">
                    <a16:creationId xmlns:a16="http://schemas.microsoft.com/office/drawing/2014/main" id="{EEE5D796-D85C-43F2-94F7-BCC81C76B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" y="2986"/>
                <a:ext cx="518" cy="938"/>
              </a:xfrm>
              <a:custGeom>
                <a:avLst/>
                <a:gdLst>
                  <a:gd name="T0" fmla="*/ 0 w 518"/>
                  <a:gd name="T1" fmla="*/ 938 h 938"/>
                  <a:gd name="T2" fmla="*/ 276 w 518"/>
                  <a:gd name="T3" fmla="*/ 938 h 938"/>
                  <a:gd name="T4" fmla="*/ 276 w 518"/>
                  <a:gd name="T5" fmla="*/ 0 h 938"/>
                  <a:gd name="T6" fmla="*/ 518 w 518"/>
                  <a:gd name="T7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8" h="938">
                    <a:moveTo>
                      <a:pt x="0" y="938"/>
                    </a:moveTo>
                    <a:lnTo>
                      <a:pt x="276" y="938"/>
                    </a:lnTo>
                    <a:lnTo>
                      <a:pt x="276" y="0"/>
                    </a:lnTo>
                    <a:lnTo>
                      <a:pt x="518" y="0"/>
                    </a:lnTo>
                  </a:path>
                </a:pathLst>
              </a:cu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5" name="Oval 1172">
                <a:extLst>
                  <a:ext uri="{FF2B5EF4-FFF2-40B4-BE49-F238E27FC236}">
                    <a16:creationId xmlns:a16="http://schemas.microsoft.com/office/drawing/2014/main" id="{C8D8D8FC-5539-45C9-B797-FB836A891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4" y="2976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6" name="Line 1173">
                <a:extLst>
                  <a:ext uri="{FF2B5EF4-FFF2-40B4-BE49-F238E27FC236}">
                    <a16:creationId xmlns:a16="http://schemas.microsoft.com/office/drawing/2014/main" id="{E6072687-E017-46C3-A6D6-62224F666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1" y="2744"/>
                <a:ext cx="844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7" name="Oval 1174">
                <a:extLst>
                  <a:ext uri="{FF2B5EF4-FFF2-40B4-BE49-F238E27FC236}">
                    <a16:creationId xmlns:a16="http://schemas.microsoft.com/office/drawing/2014/main" id="{5EAE89BF-E0FD-4A6B-AC2E-C96DD3A8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736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8" name="Line 1175">
                <a:extLst>
                  <a:ext uri="{FF2B5EF4-FFF2-40B4-BE49-F238E27FC236}">
                    <a16:creationId xmlns:a16="http://schemas.microsoft.com/office/drawing/2014/main" id="{3DF44B10-6088-4B77-8A88-141333959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1" y="2670"/>
                <a:ext cx="782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29" name="Oval 1176">
                <a:extLst>
                  <a:ext uri="{FF2B5EF4-FFF2-40B4-BE49-F238E27FC236}">
                    <a16:creationId xmlns:a16="http://schemas.microsoft.com/office/drawing/2014/main" id="{C3E8B187-07A0-446F-A69A-1C4F22B8D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3" y="2662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30" name="Line 1177">
                <a:extLst>
                  <a:ext uri="{FF2B5EF4-FFF2-40B4-BE49-F238E27FC236}">
                    <a16:creationId xmlns:a16="http://schemas.microsoft.com/office/drawing/2014/main" id="{E0478DDC-5A72-4DEC-8632-DA6AB7534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9" y="2604"/>
                <a:ext cx="784" cy="0"/>
              </a:xfrm>
              <a:prstGeom prst="line">
                <a:avLst/>
              </a:prstGeom>
              <a:noFill/>
              <a:ln w="3175" cap="flat">
                <a:solidFill>
                  <a:srgbClr val="025A9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  <p:sp>
            <p:nvSpPr>
              <p:cNvPr id="1031" name="Oval 1178">
                <a:extLst>
                  <a:ext uri="{FF2B5EF4-FFF2-40B4-BE49-F238E27FC236}">
                    <a16:creationId xmlns:a16="http://schemas.microsoft.com/office/drawing/2014/main" id="{F3ED2A04-3C3A-4632-BABB-AAE53E87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3" y="2594"/>
                <a:ext cx="18" cy="18"/>
              </a:xfrm>
              <a:prstGeom prst="ellipse">
                <a:avLst/>
              </a:prstGeom>
              <a:solidFill>
                <a:srgbClr val="025A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solidFill>
                    <a:srgbClr val="00599C"/>
                  </a:solidFill>
                </a:endParaRPr>
              </a:p>
            </p:txBody>
          </p:sp>
        </p:grpSp>
      </p:grpSp>
      <p:sp>
        <p:nvSpPr>
          <p:cNvPr id="196" name="Textplatzhalter 2">
            <a:extLst>
              <a:ext uri="{FF2B5EF4-FFF2-40B4-BE49-F238E27FC236}">
                <a16:creationId xmlns:a16="http://schemas.microsoft.com/office/drawing/2014/main" id="{6B070F5C-194E-4447-9661-B0E32E2399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Exchange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461CCF-D873-41DF-F409-EBB3E2B4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28887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3CAA9D-4281-A6AD-4EB9-0FA6835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D49FD5-B1C1-2A18-C7C4-7B66D8E6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Focus on international </a:t>
            </a:r>
            <a:r>
              <a:rPr lang="de-DE" dirty="0" err="1"/>
              <a:t>students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7FC2B28-F4AB-5931-87E1-12E7E92F2B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of THI </a:t>
            </a:r>
            <a:r>
              <a:rPr lang="de-DE" dirty="0" err="1"/>
              <a:t>until</a:t>
            </a:r>
            <a:r>
              <a:rPr lang="de-DE" dirty="0"/>
              <a:t> 2027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5FD0055-8992-C30E-8545-4443EBDB3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97837"/>
              </p:ext>
            </p:extLst>
          </p:nvPr>
        </p:nvGraphicFramePr>
        <p:xfrm>
          <a:off x="797169" y="1694548"/>
          <a:ext cx="10468772" cy="425043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468772">
                  <a:extLst>
                    <a:ext uri="{9D8B030D-6E8A-4147-A177-3AD203B41FA5}">
                      <a16:colId xmlns:a16="http://schemas.microsoft.com/office/drawing/2014/main" val="3677095711"/>
                    </a:ext>
                  </a:extLst>
                </a:gridCol>
              </a:tblGrid>
              <a:tr h="62736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</a:pPr>
                      <a:r>
                        <a:rPr lang="de-DE" sz="1200" dirty="0">
                          <a:effectLst/>
                        </a:rPr>
                        <a:t>The lack </a:t>
                      </a:r>
                      <a:r>
                        <a:rPr lang="de-DE" sz="1200" dirty="0" err="1">
                          <a:effectLst/>
                        </a:rPr>
                        <a:t>of</a:t>
                      </a:r>
                      <a:r>
                        <a:rPr lang="de-DE" sz="1200" dirty="0">
                          <a:effectLst/>
                        </a:rPr>
                        <a:t>  </a:t>
                      </a:r>
                      <a:r>
                        <a:rPr lang="de-DE" sz="1200" dirty="0" err="1">
                          <a:effectLst/>
                        </a:rPr>
                        <a:t>professionals</a:t>
                      </a:r>
                      <a:r>
                        <a:rPr lang="de-DE" sz="1200" dirty="0">
                          <a:effectLst/>
                        </a:rPr>
                        <a:t> in Germany (3 </a:t>
                      </a:r>
                      <a:r>
                        <a:rPr lang="de-DE" sz="1200" dirty="0" err="1">
                          <a:effectLst/>
                        </a:rPr>
                        <a:t>million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by</a:t>
                      </a:r>
                      <a:r>
                        <a:rPr lang="de-DE" sz="1200" dirty="0">
                          <a:effectLst/>
                        </a:rPr>
                        <a:t> 2030) </a:t>
                      </a:r>
                      <a:r>
                        <a:rPr lang="de-DE" sz="1200" dirty="0" err="1">
                          <a:effectLst/>
                        </a:rPr>
                        <a:t>requires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more</a:t>
                      </a:r>
                      <a:r>
                        <a:rPr lang="de-DE" sz="1200" dirty="0">
                          <a:effectLst/>
                        </a:rPr>
                        <a:t> international </a:t>
                      </a:r>
                      <a:r>
                        <a:rPr lang="de-DE" sz="1200" dirty="0" err="1">
                          <a:effectLst/>
                        </a:rPr>
                        <a:t>students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to</a:t>
                      </a:r>
                      <a:r>
                        <a:rPr lang="de-DE" sz="1200" dirty="0">
                          <a:effectLst/>
                        </a:rPr>
                        <a:t> </a:t>
                      </a:r>
                      <a:r>
                        <a:rPr lang="de-DE" sz="1200" dirty="0" err="1">
                          <a:effectLst/>
                        </a:rPr>
                        <a:t>stay</a:t>
                      </a:r>
                      <a:r>
                        <a:rPr lang="de-DE" sz="1200" dirty="0">
                          <a:effectLst/>
                        </a:rPr>
                        <a:t> in Germany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5A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26490"/>
                  </a:ext>
                </a:extLst>
              </a:tr>
              <a:tr h="362307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tabLst/>
                      </a:pP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THI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is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growing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due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to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international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students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. High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increase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in 2023/24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continues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.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One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in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three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new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students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</a:t>
                      </a:r>
                      <a:r>
                        <a:rPr lang="de-DE" sz="1200" b="1" dirty="0" err="1">
                          <a:solidFill>
                            <a:srgbClr val="005A96"/>
                          </a:solidFill>
                          <a:effectLst/>
                        </a:rPr>
                        <a:t>is</a:t>
                      </a:r>
                      <a:r>
                        <a:rPr lang="de-DE" sz="1200" b="1" dirty="0">
                          <a:solidFill>
                            <a:srgbClr val="005A96"/>
                          </a:solidFill>
                          <a:effectLst/>
                        </a:rPr>
                        <a:t> international. 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5A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20735"/>
                  </a:ext>
                </a:extLst>
              </a:tr>
            </a:tbl>
          </a:graphicData>
        </a:graphic>
      </p:graphicFrame>
      <p:graphicFrame>
        <p:nvGraphicFramePr>
          <p:cNvPr id="6" name="Chart 3">
            <a:extLst>
              <a:ext uri="{FF2B5EF4-FFF2-40B4-BE49-F238E27FC236}">
                <a16:creationId xmlns:a16="http://schemas.microsoft.com/office/drawing/2014/main" id="{FA18C408-C0EC-3666-C68B-9C314C8F49FB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0519440"/>
              </p:ext>
            </p:extLst>
          </p:nvPr>
        </p:nvGraphicFramePr>
        <p:xfrm>
          <a:off x="6456363" y="2708076"/>
          <a:ext cx="2424112" cy="242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5"/>
          </a:graphicData>
        </a:graphic>
      </p:graphicFrame>
      <p:sp>
        <p:nvSpPr>
          <p:cNvPr id="7" name="Textplatzhalter 2">
            <a:extLst>
              <a:ext uri="{FF2B5EF4-FFF2-40B4-BE49-F238E27FC236}">
                <a16:creationId xmlns:a16="http://schemas.microsoft.com/office/drawing/2014/main" id="{9D50435C-89B8-9E79-C0B2-E172EA39F0C8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6811963" y="4093963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11D1F01-0C46-4C87-97FF-8A5C3ADB68B8}" type="datetime'4.2''''''''6''''''''''''''''''''''''''''''0'''''''">
              <a:rPr lang="de-DE" altLang="en-US" sz="800" smtClean="0"/>
              <a:pPr/>
              <a:t>4.260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037B3ADD-A382-4162-B1C4-33D7DBEEDA8D}" type="datetime'''''''''''''''''5''''7''''''''''''''''''''''''''''''''''%'''''">
              <a:rPr lang="de-DE" altLang="en-US" sz="800" smtClean="0"/>
              <a:pPr/>
              <a:t>57%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66EBCD2-F232-652F-DDFB-E2E4481E02F5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7485063" y="3006526"/>
            <a:ext cx="242888" cy="21907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82B7543-AD5D-45AA-BA0B-002A534BB3CE}" type="datetime'''''''''''''''''''''''''''1''''''''''''''''''''8''''''3'">
              <a:rPr lang="de-DE" altLang="en-US" sz="800" smtClean="0">
                <a:effectLst/>
              </a:rPr>
              <a:pPr/>
              <a:t>183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B4945685-387C-4402-8558-C7A0AE11471F}" type="datetime'''''''''''''''2''''%'''''''''">
              <a:rPr lang="de-DE" altLang="en-US" sz="800" smtClean="0">
                <a:effectLst/>
              </a:rPr>
              <a:pPr/>
              <a:t>2%</a:t>
            </a:fld>
            <a:r>
              <a:rPr lang="de-DE" altLang="en-US" sz="800" dirty="0">
                <a:solidFill>
                  <a:schemeClr val="tx2"/>
                </a:solidFill>
              </a:rPr>
              <a:t>)</a:t>
            </a:r>
            <a:endParaRPr lang="de-DE" sz="800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3B71E63-D340-4743-F2CF-5DA0D4B757D4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881938" y="302875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17CF39C-E429-43AA-AA02-21F2BB84A78F}" type="datetime'''''''''''''''1.''''''''''''''0''''''28'''''''''''''''''''">
              <a:rPr lang="de-DE" altLang="en-US" sz="800" smtClean="0">
                <a:solidFill>
                  <a:schemeClr val="bg1"/>
                </a:solidFill>
              </a:rPr>
              <a:pPr/>
              <a:t>1.028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5D0D7DD3-DE05-4B8F-94B1-238083C15878}" type="datetime'''''''''''''14''''''''''''''''''''''''''''''''''''''''''''%'">
              <a:rPr lang="de-DE" altLang="en-US" sz="800" smtClean="0">
                <a:solidFill>
                  <a:schemeClr val="bg1"/>
                </a:solidFill>
              </a:rPr>
              <a:pPr/>
              <a:t>14%</a:t>
            </a:fld>
            <a:r>
              <a:rPr lang="de-DE" sz="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50307F7C-8A4D-E01D-A050-AD3AD6B71F0A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8239125" y="356215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B1CF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0D54E46-D4A8-433F-BB4A-1D7A331ABCB4}" type="datetime'''''''''''''''''''''''''''''''''8''7''7'''''">
              <a:rPr lang="de-DE" altLang="en-US" sz="800" smtClean="0"/>
              <a:pPr/>
              <a:t>877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BE228066-26D5-45E3-B593-3CBA9B167107}" type="datetime'1''''''''''''2''''''''''''''''''''''''''''''''''''%'''''''">
              <a:rPr lang="de-DE" altLang="en-US" sz="800" smtClean="0"/>
              <a:pPr/>
              <a:t>12%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Textplatzhalter 2">
            <a:extLst>
              <a:ext uri="{FF2B5EF4-FFF2-40B4-BE49-F238E27FC236}">
                <a16:creationId xmlns:a16="http://schemas.microsoft.com/office/drawing/2014/main" id="{BA1E873C-5B4A-70D9-CEC0-C287A6A5CD5E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8355013" y="3855838"/>
            <a:ext cx="242888" cy="219075"/>
          </a:xfrm>
          <a:prstGeom prst="rect">
            <a:avLst/>
          </a:prstGeom>
          <a:solidFill>
            <a:srgbClr val="9DB1CF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097164F-BDFC-4595-BF4F-6D0254989F85}" type="datetime'''''''''''''''''''4''''''4'''''''''''''''''''''''''">
              <a:rPr lang="de-DE" altLang="en-US" sz="800" smtClean="0">
                <a:effectLst/>
              </a:rPr>
              <a:pPr/>
              <a:t>44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C0BBE35E-1281-4779-8D3D-A43F43DE0D15}" type="datetime'''''''''''''''''''''''''''''''''1''''''''''''''''''''''''''%'">
              <a:rPr lang="de-DE" altLang="en-US" sz="800" smtClean="0"/>
              <a:pPr/>
              <a:t>1%</a:t>
            </a:fld>
            <a:r>
              <a:rPr lang="de-DE" sz="800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6599140C-1B13-07D4-F359-38FEEA28EA98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8256588" y="422890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5ED9E61-A09F-4785-B378-8510E5E1A580}" type="datetime'''''1''''.0''''''4''5'''''''''">
              <a:rPr lang="de-DE" altLang="en-US" sz="800" smtClean="0">
                <a:solidFill>
                  <a:schemeClr val="bg1"/>
                </a:solidFill>
              </a:rPr>
              <a:pPr/>
              <a:t>1.045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868F0D95-409F-4C77-96C1-05D046136B6D}" type="datetime'''''''''1''''''''''''''4''''''''''''''''''''''%'''''''''''''">
              <a:rPr lang="de-DE" altLang="en-US" sz="800" smtClean="0">
                <a:solidFill>
                  <a:schemeClr val="bg1"/>
                </a:solidFill>
              </a:rPr>
              <a:pPr/>
              <a:t>14%</a:t>
            </a:fld>
            <a:r>
              <a:rPr lang="de-DE" altLang="en-US" sz="800">
                <a:solidFill>
                  <a:schemeClr val="bg1"/>
                </a:solidFill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72" name="Chart 3">
            <a:extLst>
              <a:ext uri="{FF2B5EF4-FFF2-40B4-BE49-F238E27FC236}">
                <a16:creationId xmlns:a16="http://schemas.microsoft.com/office/drawing/2014/main" id="{7AB22DF5-68C7-76E8-2476-C898291568A1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43308294"/>
              </p:ext>
            </p:extLst>
          </p:nvPr>
        </p:nvGraphicFramePr>
        <p:xfrm>
          <a:off x="8666163" y="2708076"/>
          <a:ext cx="2424112" cy="242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6"/>
          </a:graphicData>
        </a:graphic>
      </p:graphicFrame>
      <p:sp>
        <p:nvSpPr>
          <p:cNvPr id="73" name="Textplatzhalter 2">
            <a:extLst>
              <a:ext uri="{FF2B5EF4-FFF2-40B4-BE49-F238E27FC236}">
                <a16:creationId xmlns:a16="http://schemas.microsoft.com/office/drawing/2014/main" id="{2D26D482-B0CD-0BE3-B4DA-91B4D0157B45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8964613" y="3938388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DF2E66C-0743-4138-A8CC-B6A10FA910F4}" type="datetime'''''''4''''''.2''''1''''''''''''''''''5'''''''">
              <a:rPr lang="de-DE" altLang="en-US" sz="800" smtClean="0"/>
              <a:pPr/>
              <a:t>4.215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59B73D36-7E39-4227-8B1D-611019A8D476}" type="datetime'''''''5''''''''''''''''''''''0''''%'''''''''''">
              <a:rPr lang="de-DE" altLang="en-US" sz="800" smtClean="0"/>
              <a:pPr/>
              <a:t>50%</a:t>
            </a:fld>
            <a:r>
              <a:rPr lang="de-DE" altLang="en-US" sz="800" dirty="0">
                <a:solidFill>
                  <a:schemeClr val="tx2"/>
                </a:solidFill>
              </a:rPr>
              <a:t>)</a:t>
            </a:r>
            <a:endParaRPr lang="de-DE" sz="800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397AD940-8410-4CC5-FC90-1F80908637A5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9691688" y="3006526"/>
            <a:ext cx="242888" cy="21907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E435580-F545-4945-89A5-7337E57C065F}" type="datetime'''''''''''''''''''''2''''''''1''''''''''''''''''5'''''''''''">
              <a:rPr lang="de-DE" altLang="en-US" sz="800" smtClean="0">
                <a:effectLst/>
              </a:rPr>
              <a:pPr/>
              <a:t>215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1FDDA9ED-5F13-4F54-A17E-324DB64F4A1C}" type="datetime'''''''''''''''''''''''3''''''''''''''''%'''''''''''''''''''">
              <a:rPr lang="de-DE" altLang="en-US" sz="800" smtClean="0">
                <a:effectLst/>
              </a:rPr>
              <a:pPr/>
              <a:t>3%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Textplatzhalter 2">
            <a:extLst>
              <a:ext uri="{FF2B5EF4-FFF2-40B4-BE49-F238E27FC236}">
                <a16:creationId xmlns:a16="http://schemas.microsoft.com/office/drawing/2014/main" id="{83EFFB5E-7893-035E-624F-C450BD44A4A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0188575" y="3089076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3A1B0D7-4B56-49F5-AF6D-60346469144A}" type="datetime'''''''''''''''1.52''''''''''''''0'''''''''''''''''''''''">
              <a:rPr lang="de-DE" altLang="en-US" sz="800" smtClean="0">
                <a:solidFill>
                  <a:schemeClr val="bg1"/>
                </a:solidFill>
              </a:rPr>
              <a:pPr/>
              <a:t>1.520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0B4FE41E-C08B-486A-ACA7-08D9EF86A45A}" type="datetime'''1''''''''''''''''''''''''''8''''''''%'''''''''''">
              <a:rPr lang="de-DE" altLang="en-US" sz="800" smtClean="0">
                <a:solidFill>
                  <a:schemeClr val="bg1"/>
                </a:solidFill>
              </a:rPr>
              <a:pPr/>
              <a:t>18%</a:t>
            </a:fld>
            <a:r>
              <a:rPr lang="de-DE" sz="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Textplatzhalter 2">
            <a:extLst>
              <a:ext uri="{FF2B5EF4-FFF2-40B4-BE49-F238E27FC236}">
                <a16:creationId xmlns:a16="http://schemas.microsoft.com/office/drawing/2014/main" id="{54374E4C-022E-6495-3782-7CAB8D9C027C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0507663" y="3855838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B1CF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EAB6C56-0103-4AAB-83F2-B62D4AB52225}" type="datetime'1''.''''''''3''''''2''''''''''0'''''''''''''''''''''''''''">
              <a:rPr lang="de-DE" altLang="en-US" sz="800" smtClean="0"/>
              <a:pPr/>
              <a:t>1.320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DD0FA7AA-EF1A-40EC-B22D-EAF4691697D2}" type="datetime'''''''''''''''''1''''''''''''''''6''''%'''''''''''''''">
              <a:rPr lang="de-DE" altLang="en-US" sz="800" smtClean="0"/>
              <a:pPr/>
              <a:t>16%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BFEE2420-D415-90EC-9C2B-39D71FBE66B2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0410825" y="4230488"/>
            <a:ext cx="242888" cy="219075"/>
          </a:xfrm>
          <a:prstGeom prst="rect">
            <a:avLst/>
          </a:prstGeom>
          <a:solidFill>
            <a:srgbClr val="9DB1CF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57F7653-2493-4F55-8318-F1534B6A075C}" type="datetime'''''''''5''''0'''''''''''''''''''''''''''''''''''''">
              <a:rPr lang="de-DE" altLang="en-US" sz="800" smtClean="0">
                <a:effectLst/>
              </a:rPr>
              <a:pPr/>
              <a:t>50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7A9C7E42-DAB9-421F-80C1-1685F349830F}" type="datetime'''1''''''''''%'''''''''''''''">
              <a:rPr lang="de-DE" altLang="en-US" sz="800" smtClean="0">
                <a:effectLst/>
              </a:rPr>
              <a:pPr/>
              <a:t>1%</a:t>
            </a:fld>
            <a:r>
              <a:rPr lang="de-DE" sz="800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78" name="Textplatzhalter 2">
            <a:extLst>
              <a:ext uri="{FF2B5EF4-FFF2-40B4-BE49-F238E27FC236}">
                <a16:creationId xmlns:a16="http://schemas.microsoft.com/office/drawing/2014/main" id="{910918F2-84ED-AF56-3F98-6CFE3D0DFF68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0193338" y="4525763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674EB14B-66F7-4CCD-8C49-A3C8251E59D0}" type="datetime'''1''.''''''''''''''''''''''0''''''80'''''''''''''''''">
              <a:rPr lang="de-DE" altLang="en-US" sz="800" smtClean="0">
                <a:solidFill>
                  <a:schemeClr val="bg1"/>
                </a:solidFill>
              </a:rPr>
              <a:pPr/>
              <a:t>1.080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30376D3F-A1D4-4CC8-A0D9-50E44369AC66}" type="datetime'''1''''''3''''''''''%'''''''''''''''''''''''''''''''''''''''''">
              <a:rPr lang="de-DE" altLang="en-US" sz="800" smtClean="0">
                <a:solidFill>
                  <a:schemeClr val="bg1"/>
                </a:solidFill>
              </a:rPr>
              <a:pPr/>
              <a:t>13%</a:t>
            </a:fld>
            <a:r>
              <a:rPr lang="de-DE" altLang="en-US" sz="800">
                <a:solidFill>
                  <a:schemeClr val="bg1"/>
                </a:solidFill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3F0203F5-F810-C306-E589-6A9FAEBDCBFB}"/>
              </a:ext>
            </a:extLst>
          </p:cNvPr>
          <p:cNvSpPr txBox="1"/>
          <p:nvPr/>
        </p:nvSpPr>
        <p:spPr>
          <a:xfrm>
            <a:off x="1497012" y="5690988"/>
            <a:ext cx="4062413" cy="21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i="1" dirty="0" err="1"/>
              <a:t>Growing</a:t>
            </a:r>
            <a:r>
              <a:rPr lang="de-DE" sz="800" i="1" dirty="0"/>
              <a:t> </a:t>
            </a:r>
            <a:r>
              <a:rPr lang="de-DE" sz="800" i="1" dirty="0" err="1"/>
              <a:t>uo</a:t>
            </a:r>
            <a:r>
              <a:rPr lang="de-DE" sz="800" i="1" dirty="0"/>
              <a:t> of </a:t>
            </a:r>
            <a:r>
              <a:rPr lang="de-DE" sz="800" i="1" dirty="0" err="1"/>
              <a:t>new</a:t>
            </a:r>
            <a:r>
              <a:rPr lang="de-DE" sz="800" i="1" dirty="0"/>
              <a:t> </a:t>
            </a:r>
            <a:r>
              <a:rPr lang="de-DE" sz="800" i="1" dirty="0" err="1"/>
              <a:t>students</a:t>
            </a:r>
            <a:r>
              <a:rPr lang="de-DE" sz="800" i="1" dirty="0"/>
              <a:t> </a:t>
            </a:r>
            <a:r>
              <a:rPr lang="de-DE" sz="800" i="1" dirty="0" err="1"/>
              <a:t>nationally</a:t>
            </a:r>
            <a:r>
              <a:rPr lang="de-DE" sz="800" i="1" dirty="0"/>
              <a:t> and </a:t>
            </a:r>
            <a:r>
              <a:rPr lang="de-DE" sz="800" i="1" dirty="0" err="1"/>
              <a:t>internationally</a:t>
            </a:r>
            <a:endParaRPr lang="de-DE" sz="800" i="1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2244B9E-2095-D660-2FD2-D4BA9A0BDA42}"/>
              </a:ext>
            </a:extLst>
          </p:cNvPr>
          <p:cNvSpPr txBox="1"/>
          <p:nvPr/>
        </p:nvSpPr>
        <p:spPr>
          <a:xfrm>
            <a:off x="6658253" y="5690988"/>
            <a:ext cx="4171446" cy="21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i="1" dirty="0" err="1"/>
              <a:t>Growing</a:t>
            </a:r>
            <a:r>
              <a:rPr lang="de-DE" sz="800" i="1" dirty="0"/>
              <a:t> </a:t>
            </a:r>
            <a:r>
              <a:rPr lang="de-DE" sz="800" i="1" dirty="0" err="1"/>
              <a:t>up</a:t>
            </a:r>
            <a:r>
              <a:rPr lang="de-DE" sz="800" i="1" dirty="0"/>
              <a:t> of </a:t>
            </a:r>
            <a:r>
              <a:rPr lang="de-DE" sz="800" i="1" dirty="0" err="1"/>
              <a:t>students</a:t>
            </a:r>
            <a:r>
              <a:rPr lang="de-DE" sz="800" i="1" dirty="0"/>
              <a:t> </a:t>
            </a:r>
            <a:r>
              <a:rPr lang="de-DE" sz="800" i="1" dirty="0" err="1"/>
              <a:t>nationally</a:t>
            </a:r>
            <a:r>
              <a:rPr lang="de-DE" sz="800" i="1" dirty="0"/>
              <a:t> and </a:t>
            </a:r>
            <a:r>
              <a:rPr lang="de-DE" sz="800" i="1" dirty="0" err="1"/>
              <a:t>internationally</a:t>
            </a:r>
            <a:endParaRPr lang="de-DE" sz="800" i="1" dirty="0"/>
          </a:p>
        </p:txBody>
      </p:sp>
      <p:graphicFrame>
        <p:nvGraphicFramePr>
          <p:cNvPr id="81" name="Chart 3">
            <a:extLst>
              <a:ext uri="{FF2B5EF4-FFF2-40B4-BE49-F238E27FC236}">
                <a16:creationId xmlns:a16="http://schemas.microsoft.com/office/drawing/2014/main" id="{A50CD9C1-73FF-1A0F-62BC-4C0CB88CDA92}"/>
              </a:ext>
            </a:extLst>
          </p:cNvPr>
          <p:cNvGraphicFramePr/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802253053"/>
              </p:ext>
            </p:extLst>
          </p:nvPr>
        </p:nvGraphicFramePr>
        <p:xfrm>
          <a:off x="1208088" y="2708076"/>
          <a:ext cx="2424112" cy="242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7"/>
          </a:graphicData>
        </a:graphic>
      </p:graphicFrame>
      <p:sp>
        <p:nvSpPr>
          <p:cNvPr id="82" name="Textplatzhalter 2">
            <a:extLst>
              <a:ext uri="{FF2B5EF4-FFF2-40B4-BE49-F238E27FC236}">
                <a16:creationId xmlns:a16="http://schemas.microsoft.com/office/drawing/2014/main" id="{2F516F4B-DCBB-4D84-D56E-E18D26FD591F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1497013" y="389870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4857685E-A10A-447D-BED6-225DB77E004C}" type="datetime'''1''''.''''''''42''''''''''''''''''''''''''''''''8'''">
              <a:rPr lang="de-DE" altLang="en-US" sz="800" smtClean="0"/>
              <a:pPr/>
              <a:t>1.428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8A4C9E54-D781-48D1-A916-C2BB6BE51BED}" type="datetime'''''''49''''''''''''''''''''''''%'''''''''''''">
              <a:rPr lang="de-DE" altLang="en-US" sz="800" smtClean="0"/>
              <a:pPr/>
              <a:t>49%</a:t>
            </a:fld>
            <a:r>
              <a:rPr lang="de-DE" sz="800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83" name="Textplatzhalter 2">
            <a:extLst>
              <a:ext uri="{FF2B5EF4-FFF2-40B4-BE49-F238E27FC236}">
                <a16:creationId xmlns:a16="http://schemas.microsoft.com/office/drawing/2014/main" id="{F40F740F-EFA9-CA09-CFC2-C60E4A30D7D2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239963" y="3004938"/>
            <a:ext cx="242888" cy="21907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72C26B8B-E579-4775-92F1-FF7191D6C20F}" type="datetime'''''''''''6''''''''''7'''''''''''''''''''''''''''''''''''''''">
              <a:rPr lang="de-DE" altLang="en-US" sz="800" smtClean="0">
                <a:effectLst/>
              </a:rPr>
              <a:pPr/>
              <a:t>67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3187A7A0-6F5E-4ADD-996E-0BAFDC826405}" type="datetime'''''''2%'''''''''''''''''''''''''''''''">
              <a:rPr lang="de-DE" altLang="en-US" sz="800" smtClean="0">
                <a:effectLst/>
              </a:rPr>
              <a:pPr/>
              <a:t>2%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Textplatzhalter 2">
            <a:extLst>
              <a:ext uri="{FF2B5EF4-FFF2-40B4-BE49-F238E27FC236}">
                <a16:creationId xmlns:a16="http://schemas.microsoft.com/office/drawing/2014/main" id="{AFC6B9FB-DBE9-EDBD-74F6-ED14E52B6AF0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706688" y="307320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55BE096F-61AC-4079-A6DB-04DEA5D08CC0}" type="datetime'''''''''''4''''''''''''''''''''''9''''''''7'">
              <a:rPr lang="de-DE" altLang="en-US" sz="800" smtClean="0">
                <a:solidFill>
                  <a:schemeClr val="bg1"/>
                </a:solidFill>
              </a:rPr>
              <a:pPr/>
              <a:t>497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FF6C12B9-1B8A-4684-A72C-5FE1C82A6230}" type="datetime'''''''''''1''''''''7''''%'''''''''">
              <a:rPr lang="de-DE" altLang="en-US" sz="800" smtClean="0">
                <a:solidFill>
                  <a:schemeClr val="bg1"/>
                </a:solidFill>
              </a:rPr>
              <a:pPr/>
              <a:t>17%</a:t>
            </a:fld>
            <a:r>
              <a:rPr lang="de-DE" sz="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Textplatzhalter 2">
            <a:extLst>
              <a:ext uri="{FF2B5EF4-FFF2-40B4-BE49-F238E27FC236}">
                <a16:creationId xmlns:a16="http://schemas.microsoft.com/office/drawing/2014/main" id="{FE0F6768-3B51-445D-539F-2BBA7980F5A4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049588" y="376535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B1CF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2EFB8F8F-5B13-4E6F-A61E-CE3CDEF801EF}" type="datetime'''''''''''''4''''''''''''''''''0''''''''''''''''9'''''''''''">
              <a:rPr lang="de-DE" altLang="en-US" sz="800" smtClean="0"/>
              <a:pPr/>
              <a:t>409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287127B0-7BD6-4E37-B889-F55AC89BCEB9}" type="datetime'''1''''''''''''''''''''4''''''''''''''''''''''''''%'''''''''">
              <a:rPr lang="de-DE" altLang="en-US" sz="800" smtClean="0"/>
              <a:pPr/>
              <a:t>14%</a:t>
            </a:fld>
            <a:r>
              <a:rPr lang="de-DE" altLang="en-US" sz="800" dirty="0">
                <a:solidFill>
                  <a:schemeClr val="tx2"/>
                </a:solidFill>
              </a:rPr>
              <a:t>)</a:t>
            </a:r>
            <a:endParaRPr lang="de-DE" sz="800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Textplatzhalter 2">
            <a:extLst>
              <a:ext uri="{FF2B5EF4-FFF2-40B4-BE49-F238E27FC236}">
                <a16:creationId xmlns:a16="http://schemas.microsoft.com/office/drawing/2014/main" id="{B87D016D-2229-980A-DE68-39CEE4D0D37C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021013" y="4116188"/>
            <a:ext cx="242888" cy="219075"/>
          </a:xfrm>
          <a:prstGeom prst="rect">
            <a:avLst/>
          </a:prstGeom>
          <a:solidFill>
            <a:srgbClr val="9DB1CF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07CB407B-17F0-4A33-8DD5-FED7244AF0BA}" type="datetime'''''''''''1''''''''''''''''''''''''''6'''''''''''''''''''">
              <a:rPr lang="de-DE" altLang="en-US" sz="800" smtClean="0">
                <a:effectLst/>
              </a:rPr>
              <a:pPr/>
              <a:t>16</a:t>
            </a:fld>
            <a:br>
              <a:rPr lang="de-DE" altLang="en-US" sz="800" dirty="0">
                <a:solidFill>
                  <a:schemeClr val="tx2"/>
                </a:solidFill>
              </a:rPr>
            </a:br>
            <a:r>
              <a:rPr lang="de-DE" altLang="en-US" sz="800" dirty="0"/>
              <a:t>(</a:t>
            </a:r>
            <a:fld id="{BD81FB5C-C675-4754-B077-062EF448E73C}" type="datetime'1''''''''''''''''''''''''''''''%'''''''">
              <a:rPr lang="de-DE" altLang="en-US" sz="800" smtClean="0"/>
              <a:pPr/>
              <a:t>1%</a:t>
            </a:fld>
            <a:r>
              <a:rPr lang="de-DE" sz="800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87" name="Textplatzhalter 2">
            <a:extLst>
              <a:ext uri="{FF2B5EF4-FFF2-40B4-BE49-F238E27FC236}">
                <a16:creationId xmlns:a16="http://schemas.microsoft.com/office/drawing/2014/main" id="{3A097D8E-AA18-44D3-5273-6317CF06351F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763838" y="4505126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C8174052-7708-4087-866C-40EEE0F2F882}" type="datetime'''''''''''''''''''''''''4''''9''''''''''''''''''''5'">
              <a:rPr lang="de-DE" altLang="en-US" sz="800" smtClean="0">
                <a:solidFill>
                  <a:schemeClr val="bg1"/>
                </a:solidFill>
              </a:rPr>
              <a:pPr/>
              <a:t>495</a:t>
            </a:fld>
            <a:br>
              <a:rPr lang="de-DE" altLang="en-US" sz="800" dirty="0">
                <a:solidFill>
                  <a:schemeClr val="bg1"/>
                </a:solidFill>
              </a:rPr>
            </a:br>
            <a:r>
              <a:rPr lang="de-DE" altLang="en-US" sz="800" dirty="0">
                <a:solidFill>
                  <a:schemeClr val="bg1"/>
                </a:solidFill>
              </a:rPr>
              <a:t>(</a:t>
            </a:r>
            <a:fld id="{5B73FCB8-9E31-4707-AB9C-B6B08CF3B026}" type="datetime'''1''7''''''''''''''''''''''''''''''''''''''''''''''%'">
              <a:rPr lang="de-DE" altLang="en-US" sz="800" smtClean="0">
                <a:solidFill>
                  <a:schemeClr val="bg1"/>
                </a:solidFill>
              </a:rPr>
              <a:pPr/>
              <a:t>17%</a:t>
            </a:fld>
            <a:r>
              <a:rPr lang="de-DE" altLang="en-US" sz="800" dirty="0">
                <a:solidFill>
                  <a:schemeClr val="bg1"/>
                </a:solidFill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349886BB-14A0-8C92-6246-647B179811D6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541878" y="5119488"/>
            <a:ext cx="142875" cy="106363"/>
          </a:xfrm>
          <a:prstGeom prst="rect">
            <a:avLst/>
          </a:prstGeom>
          <a:solidFill>
            <a:srgbClr val="C0C0C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274ED8A0-A2BD-9579-8897-E71F05A96434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541878" y="5292526"/>
            <a:ext cx="142875" cy="106363"/>
          </a:xfrm>
          <a:prstGeom prst="rect">
            <a:avLst/>
          </a:prstGeom>
          <a:solidFill>
            <a:srgbClr val="80808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F7B2C522-0F80-3B90-2AD8-888593F2AD87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1541878" y="5465563"/>
            <a:ext cx="142875" cy="106363"/>
          </a:xfrm>
          <a:prstGeom prst="rect">
            <a:avLst/>
          </a:prstGeom>
          <a:solidFill>
            <a:srgbClr val="00000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DD6FAE8F-9CDC-CEA7-CE3D-32F04A319E47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3778127" y="5119488"/>
            <a:ext cx="142875" cy="106363"/>
          </a:xfrm>
          <a:prstGeom prst="rect">
            <a:avLst/>
          </a:prstGeom>
          <a:solidFill>
            <a:srgbClr val="DFE5E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78243FAF-0D03-7314-9DF2-6ADAF944B316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3778127" y="5292526"/>
            <a:ext cx="142875" cy="106363"/>
          </a:xfrm>
          <a:prstGeom prst="rect">
            <a:avLst/>
          </a:prstGeom>
          <a:solidFill>
            <a:srgbClr val="9DB1C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727AEA18-95B3-3B87-E808-002A72105440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3778127" y="5465563"/>
            <a:ext cx="142875" cy="106363"/>
          </a:xfrm>
          <a:prstGeom prst="rect">
            <a:avLst/>
          </a:prstGeom>
          <a:solidFill>
            <a:schemeClr val="hlink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Textplatzhalter 17">
            <a:extLst>
              <a:ext uri="{FF2B5EF4-FFF2-40B4-BE49-F238E27FC236}">
                <a16:creationId xmlns:a16="http://schemas.microsoft.com/office/drawing/2014/main" id="{EE8B840B-5A59-D4EB-1055-62F87FABB2E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1735553" y="5114726"/>
            <a:ext cx="178117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Bachelor Germany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95" name="Textplatzhalter 17">
            <a:extLst>
              <a:ext uri="{FF2B5EF4-FFF2-40B4-BE49-F238E27FC236}">
                <a16:creationId xmlns:a16="http://schemas.microsoft.com/office/drawing/2014/main" id="{69013D8A-C989-9C01-C79B-291EF771CDCF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735553" y="5287763"/>
            <a:ext cx="1779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Bachelor EU (</a:t>
            </a:r>
            <a:r>
              <a:rPr lang="de-DE" altLang="en-US" sz="800" b="0" dirty="0" err="1">
                <a:cs typeface="+mn-cs"/>
              </a:rPr>
              <a:t>without</a:t>
            </a:r>
            <a:r>
              <a:rPr lang="de-DE" altLang="en-US" sz="800" b="0" dirty="0">
                <a:cs typeface="+mn-cs"/>
              </a:rPr>
              <a:t> GER)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96" name="Textplatzhalter 17">
            <a:extLst>
              <a:ext uri="{FF2B5EF4-FFF2-40B4-BE49-F238E27FC236}">
                <a16:creationId xmlns:a16="http://schemas.microsoft.com/office/drawing/2014/main" id="{BAD11EE0-3C35-5BDD-E426-BC9D2919BE6D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1735553" y="5460801"/>
            <a:ext cx="159861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effectLst/>
                <a:cs typeface="Arial" panose="020B0604020202020204" pitchFamily="34" charset="0"/>
                <a:sym typeface="Arial" panose="020B0604020202020204" pitchFamily="34" charset="0"/>
              </a:rPr>
              <a:t> Bachelor not EU</a:t>
            </a:r>
            <a:endParaRPr lang="de-DE" sz="800" b="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Textplatzhalter 17">
            <a:extLst>
              <a:ext uri="{FF2B5EF4-FFF2-40B4-BE49-F238E27FC236}">
                <a16:creationId xmlns:a16="http://schemas.microsoft.com/office/drawing/2014/main" id="{4B213341-6981-E3F2-7E81-CAE83CCB5CE7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3971802" y="5114726"/>
            <a:ext cx="168910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Master Germany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98" name="Textplatzhalter 17">
            <a:extLst>
              <a:ext uri="{FF2B5EF4-FFF2-40B4-BE49-F238E27FC236}">
                <a16:creationId xmlns:a16="http://schemas.microsoft.com/office/drawing/2014/main" id="{306EB8B6-6559-1440-4648-F44DEC8CD39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3971802" y="5287763"/>
            <a:ext cx="168751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Master EU (</a:t>
            </a:r>
            <a:r>
              <a:rPr lang="de-DE" altLang="en-US" sz="800" b="0" dirty="0" err="1">
                <a:cs typeface="+mn-cs"/>
              </a:rPr>
              <a:t>without</a:t>
            </a:r>
            <a:r>
              <a:rPr lang="de-DE" altLang="en-US" sz="800" b="0" dirty="0">
                <a:cs typeface="+mn-cs"/>
              </a:rPr>
              <a:t> GER)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99" name="Textplatzhalter 17">
            <a:extLst>
              <a:ext uri="{FF2B5EF4-FFF2-40B4-BE49-F238E27FC236}">
                <a16:creationId xmlns:a16="http://schemas.microsoft.com/office/drawing/2014/main" id="{27D5C73F-E4A8-04CC-C78A-F22567FD4479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3971802" y="5460801"/>
            <a:ext cx="150653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>
                <a:cs typeface="+mn-cs"/>
              </a:rPr>
              <a:t>First-</a:t>
            </a:r>
            <a:r>
              <a:rPr lang="de-DE" altLang="en-US" sz="800" b="0" dirty="0" err="1">
                <a:cs typeface="+mn-cs"/>
              </a:rPr>
              <a:t>year</a:t>
            </a:r>
            <a:r>
              <a:rPr lang="de-DE" altLang="en-US" sz="800" b="0" dirty="0">
                <a:cs typeface="+mn-cs"/>
              </a:rPr>
              <a:t> </a:t>
            </a: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effectLst/>
                <a:cs typeface="Arial" panose="020B0604020202020204" pitchFamily="34" charset="0"/>
                <a:sym typeface="Arial" panose="020B0604020202020204" pitchFamily="34" charset="0"/>
              </a:rPr>
              <a:t> Master not EU</a:t>
            </a:r>
            <a:endParaRPr lang="de-DE" sz="800" b="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00" name="Chart 3">
            <a:extLst>
              <a:ext uri="{FF2B5EF4-FFF2-40B4-BE49-F238E27FC236}">
                <a16:creationId xmlns:a16="http://schemas.microsoft.com/office/drawing/2014/main" id="{D65F9E4D-5362-7A83-3570-478EEACCE11A}"/>
              </a:ext>
            </a:extLst>
          </p:cNvPr>
          <p:cNvGraphicFramePr/>
          <p:nvPr>
            <p:custDataLst>
              <p:tags r:id="rId34"/>
            </p:custDataLst>
            <p:extLst>
              <p:ext uri="{D42A27DB-BD31-4B8C-83A1-F6EECF244321}">
                <p14:modId xmlns:p14="http://schemas.microsoft.com/office/powerpoint/2010/main" val="3947255914"/>
              </p:ext>
            </p:extLst>
          </p:nvPr>
        </p:nvGraphicFramePr>
        <p:xfrm>
          <a:off x="3405188" y="2696842"/>
          <a:ext cx="2424112" cy="242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9"/>
          </a:graphicData>
        </a:graphic>
      </p:graphicFrame>
      <p:sp>
        <p:nvSpPr>
          <p:cNvPr id="101" name="Textplatzhalter 2">
            <a:extLst>
              <a:ext uri="{FF2B5EF4-FFF2-40B4-BE49-F238E27FC236}">
                <a16:creationId xmlns:a16="http://schemas.microsoft.com/office/drawing/2014/main" id="{05DE3999-0731-84E9-28EE-81F678A98C70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3695700" y="3785988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B5622A42-F0F3-4C2E-9EDC-693B29825219}" type="datetime'''''''''''1''''''''''''''''''''''''''''''''''.''3''''''9''''0'">
              <a:rPr lang="de-DE" altLang="en-US" sz="800" smtClean="0"/>
              <a:pPr/>
              <a:t>1.390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7C2CB7BC-450E-4BE8-A167-5758851A4017}" type="datetime'''''''''''4''''''''''''''''''5''''''''''''%'">
              <a:rPr lang="de-DE" altLang="en-US" sz="800" smtClean="0"/>
              <a:pPr/>
              <a:t>45%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Textplatzhalter 2">
            <a:extLst>
              <a:ext uri="{FF2B5EF4-FFF2-40B4-BE49-F238E27FC236}">
                <a16:creationId xmlns:a16="http://schemas.microsoft.com/office/drawing/2014/main" id="{78F5C54B-F9E1-B3BE-B307-FFE65C2590D1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451350" y="3004938"/>
            <a:ext cx="242888" cy="21907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8B925FC-EA43-442D-A341-CFB440C25A5D}" type="datetime'''''''''''''''''''''''''''''''''''''7''''''''0'''''''">
              <a:rPr lang="de-DE" altLang="en-US" sz="800" smtClean="0">
                <a:effectLst/>
              </a:rPr>
              <a:pPr/>
              <a:t>70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9E0C4E9E-1A13-4D92-9F60-043FBDE76594}" type="datetime'''''''''''''2''''''''''''''''''''''''''''''%'">
              <a:rPr lang="de-DE" altLang="en-US" sz="800" smtClean="0">
                <a:effectLst/>
              </a:rPr>
              <a:pPr/>
              <a:t>2%</a:t>
            </a:fld>
            <a:r>
              <a:rPr lang="de-DE" altLang="en-US" sz="800" dirty="0"/>
              <a:t>)</a:t>
            </a:r>
            <a:endParaRPr lang="de-DE" sz="800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Textplatzhalter 2">
            <a:extLst>
              <a:ext uri="{FF2B5EF4-FFF2-40B4-BE49-F238E27FC236}">
                <a16:creationId xmlns:a16="http://schemas.microsoft.com/office/drawing/2014/main" id="{F0BE80FA-8335-744F-BAFD-B515C67A118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4894263" y="3058913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3D9FDEF9-2951-49C3-B6D0-38FD078EC1C9}" type="datetime'''''''''''5''''''''''''''0''''''''''0'''''''''''''''">
              <a:rPr lang="de-DE" altLang="en-US" sz="800" smtClean="0">
                <a:solidFill>
                  <a:schemeClr val="bg1"/>
                </a:solidFill>
              </a:rPr>
              <a:pPr/>
              <a:t>500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63D863D6-F761-4819-A79E-F1D77CC51326}" type="datetime'''16''''''''''''''''''''''''''''%'''''''''''''''''''''''">
              <a:rPr lang="de-DE" altLang="en-US" sz="800" smtClean="0">
                <a:solidFill>
                  <a:schemeClr val="bg1"/>
                </a:solidFill>
              </a:rPr>
              <a:pPr/>
              <a:t>16%</a:t>
            </a:fld>
            <a:r>
              <a:rPr lang="de-DE" sz="800">
                <a:solidFill>
                  <a:schemeClr val="bg1"/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4" name="Textplatzhalter 2">
            <a:extLst>
              <a:ext uri="{FF2B5EF4-FFF2-40B4-BE49-F238E27FC236}">
                <a16:creationId xmlns:a16="http://schemas.microsoft.com/office/drawing/2014/main" id="{F0D90C14-C2EC-7E0A-C365-C205D77D331B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59388" y="3852663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DB1CF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943A6B0B-D9D2-40DB-B23B-FD19A78AE453}" type="datetime'''''''''6''''''1''''5'''''''''''''''''''''''''''''">
              <a:rPr lang="de-DE" altLang="en-US" sz="800" smtClean="0"/>
              <a:pPr/>
              <a:t>615</a:t>
            </a:fld>
            <a:br>
              <a:rPr lang="de-DE" altLang="en-US" sz="800" dirty="0"/>
            </a:br>
            <a:r>
              <a:rPr lang="de-DE" altLang="en-US" sz="800" dirty="0"/>
              <a:t>(</a:t>
            </a:r>
            <a:fld id="{C50758A0-C96A-4AB0-AF60-D9F4E930FA97}" type="datetime'2''''0''''''''''''''''''''''''''''''''''''''''%'''''">
              <a:rPr lang="de-DE" altLang="en-US" sz="800" smtClean="0">
                <a:effectLst/>
              </a:rPr>
              <a:pPr/>
              <a:t>20%</a:t>
            </a:fld>
            <a:r>
              <a:rPr lang="de-DE" altLang="en-US" sz="800" dirty="0">
                <a:solidFill>
                  <a:schemeClr val="tx2"/>
                </a:solidFill>
              </a:rPr>
              <a:t>)</a:t>
            </a:r>
            <a:endParaRPr lang="de-DE" sz="800" dirty="0">
              <a:solidFill>
                <a:schemeClr val="tx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5" name="Textplatzhalter 2">
            <a:extLst>
              <a:ext uri="{FF2B5EF4-FFF2-40B4-BE49-F238E27FC236}">
                <a16:creationId xmlns:a16="http://schemas.microsoft.com/office/drawing/2014/main" id="{2807C353-25F6-B7EE-C3BD-0BB491E8015A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102225" y="4309863"/>
            <a:ext cx="242888" cy="219075"/>
          </a:xfrm>
          <a:prstGeom prst="rect">
            <a:avLst/>
          </a:prstGeom>
          <a:solidFill>
            <a:srgbClr val="9DB1CF"/>
          </a:solidFill>
          <a:ln>
            <a:noFill/>
          </a:ln>
          <a:effectLst/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F8E8C97D-5DCF-4CB0-B755-D020F89AE502}" type="datetime'''''''''''''''''''''''2''''''''5'''''''''''''''''''''''''">
              <a:rPr lang="de-DE" altLang="en-US" sz="800" smtClean="0">
                <a:effectLst/>
              </a:rPr>
              <a:pPr/>
              <a:t>25</a:t>
            </a:fld>
            <a:br>
              <a:rPr lang="de-DE" altLang="en-US" sz="800" dirty="0">
                <a:solidFill>
                  <a:schemeClr val="tx2"/>
                </a:solidFill>
              </a:rPr>
            </a:br>
            <a:r>
              <a:rPr lang="de-DE" altLang="en-US" sz="800" dirty="0"/>
              <a:t>(</a:t>
            </a:r>
            <a:fld id="{11BC39B8-1775-48AF-81A4-1A62C9A72CC1}" type="datetime'1''''''''''''''''''''%'''''''''''''''''">
              <a:rPr lang="de-DE" altLang="en-US" sz="800" smtClean="0">
                <a:effectLst/>
              </a:rPr>
              <a:pPr/>
              <a:t>1%</a:t>
            </a:fld>
            <a:r>
              <a:rPr lang="de-DE" sz="800" dirty="0"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106" name="Textplatzhalter 2">
            <a:extLst>
              <a:ext uri="{FF2B5EF4-FFF2-40B4-BE49-F238E27FC236}">
                <a16:creationId xmlns:a16="http://schemas.microsoft.com/office/drawing/2014/main" id="{027A32C4-40C7-760E-0C40-3B08E78D30D0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4754563" y="4635301"/>
            <a:ext cx="30003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4288" tIns="0" rIns="14288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</a:pPr>
            <a:fld id="{8DCA654A-30E7-4EE5-A37F-A2E1F906AE40}" type="datetime'''''''''''''''''''''''''''''''5''''2''''''''0'''''''''''">
              <a:rPr lang="de-DE" altLang="en-US" sz="800" smtClean="0">
                <a:solidFill>
                  <a:schemeClr val="bg1"/>
                </a:solidFill>
              </a:rPr>
              <a:pPr/>
              <a:t>520</a:t>
            </a:fld>
            <a:br>
              <a:rPr lang="de-DE" altLang="en-US" sz="800">
                <a:solidFill>
                  <a:schemeClr val="bg1"/>
                </a:solidFill>
              </a:rPr>
            </a:br>
            <a:r>
              <a:rPr lang="de-DE" altLang="en-US" sz="800">
                <a:solidFill>
                  <a:schemeClr val="bg1"/>
                </a:solidFill>
              </a:rPr>
              <a:t>(</a:t>
            </a:r>
            <a:fld id="{4F7C15A9-BA06-40CA-8091-D79ADFCCDEC8}" type="datetime'''''''''''''17''''''''''''''''''%'''''''''''''''''''''''''''">
              <a:rPr lang="de-DE" altLang="en-US" sz="800" smtClean="0">
                <a:solidFill>
                  <a:schemeClr val="bg1"/>
                </a:solidFill>
              </a:rPr>
              <a:pPr/>
              <a:t>17%</a:t>
            </a:fld>
            <a:r>
              <a:rPr lang="de-DE" altLang="en-US" sz="800">
                <a:solidFill>
                  <a:schemeClr val="bg1"/>
                </a:solidFill>
              </a:rPr>
              <a:t>)</a:t>
            </a:r>
            <a:endParaRPr lang="de-DE" sz="8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74DC3A8B-E8F3-E73C-5CC6-A0B6168B1E5A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7075488" y="5119488"/>
            <a:ext cx="142875" cy="106363"/>
          </a:xfrm>
          <a:prstGeom prst="rect">
            <a:avLst/>
          </a:prstGeom>
          <a:solidFill>
            <a:srgbClr val="C0C0C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380E314F-19C0-CED3-700E-03ECD2BACEFF}"/>
              </a:ext>
            </a:extLst>
          </p:cNvPr>
          <p:cNvSpPr/>
          <p:nvPr>
            <p:custDataLst>
              <p:tags r:id="rId42"/>
            </p:custDataLst>
          </p:nvPr>
        </p:nvSpPr>
        <p:spPr bwMode="auto">
          <a:xfrm>
            <a:off x="7075488" y="5292526"/>
            <a:ext cx="142875" cy="106363"/>
          </a:xfrm>
          <a:prstGeom prst="rect">
            <a:avLst/>
          </a:prstGeom>
          <a:solidFill>
            <a:srgbClr val="80808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178C68BE-6A98-E446-A32C-0037E4073687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7075488" y="5465563"/>
            <a:ext cx="142875" cy="106363"/>
          </a:xfrm>
          <a:prstGeom prst="rect">
            <a:avLst/>
          </a:prstGeom>
          <a:solidFill>
            <a:srgbClr val="00000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DED0726B-AC77-0F73-2F60-E38018B5D9DB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8951913" y="5119488"/>
            <a:ext cx="142875" cy="106363"/>
          </a:xfrm>
          <a:prstGeom prst="rect">
            <a:avLst/>
          </a:prstGeom>
          <a:solidFill>
            <a:srgbClr val="DFE5E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60D9D6C3-9069-BB4F-0056-F52EE23CA7D1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8951913" y="5292526"/>
            <a:ext cx="142875" cy="106363"/>
          </a:xfrm>
          <a:prstGeom prst="rect">
            <a:avLst/>
          </a:prstGeom>
          <a:solidFill>
            <a:srgbClr val="9DB1C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21453E31-4447-436F-573A-C903608EC637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8951913" y="5465563"/>
            <a:ext cx="142875" cy="106363"/>
          </a:xfrm>
          <a:prstGeom prst="rect">
            <a:avLst/>
          </a:prstGeom>
          <a:solidFill>
            <a:schemeClr val="hlink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Textplatzhalter 17">
            <a:extLst>
              <a:ext uri="{FF2B5EF4-FFF2-40B4-BE49-F238E27FC236}">
                <a16:creationId xmlns:a16="http://schemas.microsoft.com/office/drawing/2014/main" id="{D1AF93CF-3496-1557-1FEE-A0DCE731346E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7269163" y="5114726"/>
            <a:ext cx="158115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Bachelor Germany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4" name="Textplatzhalter 17">
            <a:extLst>
              <a:ext uri="{FF2B5EF4-FFF2-40B4-BE49-F238E27FC236}">
                <a16:creationId xmlns:a16="http://schemas.microsoft.com/office/drawing/2014/main" id="{C00F6976-EAB3-48E1-9980-1A1ED24AAF07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7269163" y="5287763"/>
            <a:ext cx="157956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Bachelor (</a:t>
            </a:r>
            <a:r>
              <a:rPr lang="de-DE" altLang="en-US" sz="800" b="0" dirty="0" err="1">
                <a:cs typeface="+mn-cs"/>
              </a:rPr>
              <a:t>without</a:t>
            </a:r>
            <a:r>
              <a:rPr lang="de-DE" altLang="en-US" sz="800" b="0" dirty="0">
                <a:cs typeface="+mn-cs"/>
              </a:rPr>
              <a:t> GER)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5" name="Textplatzhalter 17">
            <a:extLst>
              <a:ext uri="{FF2B5EF4-FFF2-40B4-BE49-F238E27FC236}">
                <a16:creationId xmlns:a16="http://schemas.microsoft.com/office/drawing/2014/main" id="{105E6408-7231-5009-6CEA-383C5BA651CF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7269163" y="5460801"/>
            <a:ext cx="1398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Bachelor not EU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6" name="Textplatzhalter 17">
            <a:extLst>
              <a:ext uri="{FF2B5EF4-FFF2-40B4-BE49-F238E27FC236}">
                <a16:creationId xmlns:a16="http://schemas.microsoft.com/office/drawing/2014/main" id="{81DDCB42-9921-AF51-81C1-410402E9AD86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9145588" y="5114726"/>
            <a:ext cx="148907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Master Germany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7" name="Textplatzhalter 17">
            <a:extLst>
              <a:ext uri="{FF2B5EF4-FFF2-40B4-BE49-F238E27FC236}">
                <a16:creationId xmlns:a16="http://schemas.microsoft.com/office/drawing/2014/main" id="{246F3BC3-EFAA-7C06-C064-CC91A8A8DEC7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9145588" y="5287763"/>
            <a:ext cx="14874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Master EU (</a:t>
            </a:r>
            <a:r>
              <a:rPr lang="de-DE" altLang="en-US" sz="800" b="0" dirty="0" err="1">
                <a:cs typeface="+mn-cs"/>
              </a:rPr>
              <a:t>without</a:t>
            </a:r>
            <a:r>
              <a:rPr lang="de-DE" altLang="en-US" sz="800" b="0" dirty="0">
                <a:cs typeface="+mn-cs"/>
              </a:rPr>
              <a:t> GER)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Textplatzhalter 17">
            <a:extLst>
              <a:ext uri="{FF2B5EF4-FFF2-40B4-BE49-F238E27FC236}">
                <a16:creationId xmlns:a16="http://schemas.microsoft.com/office/drawing/2014/main" id="{7492D53F-A3F9-735E-4427-A7F65D60364F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9145588" y="5460801"/>
            <a:ext cx="130651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xmlns:lc="http://schemas.openxmlformats.org/drawingml/2006/lockedCanvas" val="1"/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58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100000"/>
              </a:lnSpc>
              <a:buNone/>
            </a:pPr>
            <a:r>
              <a:rPr lang="de-DE" altLang="en-US" sz="800" b="0" dirty="0" err="1">
                <a:cs typeface="+mn-cs"/>
              </a:rPr>
              <a:t>Students</a:t>
            </a:r>
            <a:r>
              <a:rPr lang="de-DE" altLang="en-US" sz="800" b="0" dirty="0">
                <a:cs typeface="+mn-cs"/>
              </a:rPr>
              <a:t> Master not EU</a:t>
            </a:r>
            <a:endParaRPr lang="de-DE" sz="800" b="0" dirty="0">
              <a:cs typeface="+mn-cs"/>
              <a:sym typeface="Arial" panose="020B060402020202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FB806124-FB27-6273-A3F4-85C1D183B8D3}"/>
              </a:ext>
            </a:extLst>
          </p:cNvPr>
          <p:cNvSpPr txBox="1"/>
          <p:nvPr/>
        </p:nvSpPr>
        <p:spPr>
          <a:xfrm>
            <a:off x="1738998" y="2637508"/>
            <a:ext cx="136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Status 2023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03476C8B-A903-09CA-EFE3-0D765EE607D4}"/>
              </a:ext>
            </a:extLst>
          </p:cNvPr>
          <p:cNvSpPr txBox="1"/>
          <p:nvPr/>
        </p:nvSpPr>
        <p:spPr>
          <a:xfrm>
            <a:off x="3767988" y="2637508"/>
            <a:ext cx="1744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Plan 2027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D746437A-FDD5-E0BA-7F7F-8B03D59E8F6B}"/>
              </a:ext>
            </a:extLst>
          </p:cNvPr>
          <p:cNvSpPr txBox="1"/>
          <p:nvPr/>
        </p:nvSpPr>
        <p:spPr>
          <a:xfrm>
            <a:off x="7125244" y="2637508"/>
            <a:ext cx="1122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Status 2023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F3FAA170-0DF9-4945-6A5A-2A4440402807}"/>
              </a:ext>
            </a:extLst>
          </p:cNvPr>
          <p:cNvSpPr txBox="1"/>
          <p:nvPr/>
        </p:nvSpPr>
        <p:spPr>
          <a:xfrm>
            <a:off x="9191057" y="2637508"/>
            <a:ext cx="1484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Plan 2027</a:t>
            </a:r>
          </a:p>
        </p:txBody>
      </p:sp>
    </p:spTree>
    <p:extLst>
      <p:ext uri="{BB962C8B-B14F-4D97-AF65-F5344CB8AC3E}">
        <p14:creationId xmlns:p14="http://schemas.microsoft.com/office/powerpoint/2010/main" val="86196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3CAA9D-4281-A6AD-4EB9-0FA6835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D49FD5-B1C1-2A18-C7C4-7B66D8E6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60" y="747115"/>
            <a:ext cx="10132340" cy="709391"/>
          </a:xfrm>
        </p:spPr>
        <p:txBody>
          <a:bodyPr>
            <a:normAutofit/>
          </a:bodyPr>
          <a:lstStyle/>
          <a:p>
            <a:r>
              <a:rPr lang="de-DE" dirty="0"/>
              <a:t>Establishment </a:t>
            </a:r>
            <a:r>
              <a:rPr lang="de-DE" dirty="0" err="1"/>
              <a:t>of</a:t>
            </a:r>
            <a:r>
              <a:rPr lang="de-DE" dirty="0"/>
              <a:t> an International Welcome Center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7FC2B28-F4AB-5931-87E1-12E7E92F2B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0460" y="518767"/>
            <a:ext cx="10134600" cy="504825"/>
          </a:xfrm>
        </p:spPr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of THI </a:t>
            </a:r>
            <a:r>
              <a:rPr lang="de-DE" dirty="0" err="1"/>
              <a:t>until</a:t>
            </a:r>
            <a:r>
              <a:rPr lang="de-DE" dirty="0"/>
              <a:t> 2027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0F6DBD7-125C-92A1-A914-C94CB8720D24}"/>
              </a:ext>
            </a:extLst>
          </p:cNvPr>
          <p:cNvSpPr/>
          <p:nvPr/>
        </p:nvSpPr>
        <p:spPr>
          <a:xfrm>
            <a:off x="825500" y="6627813"/>
            <a:ext cx="4333643" cy="21700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36" name="Oval 20">
            <a:extLst>
              <a:ext uri="{FF2B5EF4-FFF2-40B4-BE49-F238E27FC236}">
                <a16:creationId xmlns:a16="http://schemas.microsoft.com/office/drawing/2014/main" id="{76594831-D857-F194-CB78-4F090834DBF4}"/>
              </a:ext>
            </a:extLst>
          </p:cNvPr>
          <p:cNvSpPr/>
          <p:nvPr/>
        </p:nvSpPr>
        <p:spPr>
          <a:xfrm>
            <a:off x="2672787" y="5999725"/>
            <a:ext cx="720000" cy="720000"/>
          </a:xfrm>
          <a:prstGeom prst="ellipse">
            <a:avLst/>
          </a:prstGeom>
          <a:solidFill>
            <a:srgbClr val="009BCD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22198C47-BABC-DC50-DB43-F9FCCC81E6B4}"/>
              </a:ext>
            </a:extLst>
          </p:cNvPr>
          <p:cNvSpPr/>
          <p:nvPr/>
        </p:nvSpPr>
        <p:spPr>
          <a:xfrm>
            <a:off x="3839888" y="4213851"/>
            <a:ext cx="720000" cy="720000"/>
          </a:xfrm>
          <a:prstGeom prst="ellipse">
            <a:avLst/>
          </a:prstGeom>
          <a:solidFill>
            <a:srgbClr val="007382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37C4FDF1-66D7-C0DE-83C4-1624207E0097}"/>
              </a:ext>
            </a:extLst>
          </p:cNvPr>
          <p:cNvSpPr/>
          <p:nvPr/>
        </p:nvSpPr>
        <p:spPr>
          <a:xfrm>
            <a:off x="8651912" y="5982807"/>
            <a:ext cx="720000" cy="720000"/>
          </a:xfrm>
          <a:prstGeom prst="ellipse">
            <a:avLst/>
          </a:prstGeom>
          <a:solidFill>
            <a:srgbClr val="009664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39" name="Oval 14">
            <a:extLst>
              <a:ext uri="{FF2B5EF4-FFF2-40B4-BE49-F238E27FC236}">
                <a16:creationId xmlns:a16="http://schemas.microsoft.com/office/drawing/2014/main" id="{78656174-8533-ABC8-1A4D-5A24980FF432}"/>
              </a:ext>
            </a:extLst>
          </p:cNvPr>
          <p:cNvSpPr/>
          <p:nvPr/>
        </p:nvSpPr>
        <p:spPr>
          <a:xfrm>
            <a:off x="5755508" y="3691921"/>
            <a:ext cx="720000" cy="720000"/>
          </a:xfrm>
          <a:prstGeom prst="ellipse">
            <a:avLst/>
          </a:prstGeom>
          <a:solidFill>
            <a:srgbClr val="005A9B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D5DCD7F3-3F84-346F-BA0D-FE1C9E0056BC}"/>
              </a:ext>
            </a:extLst>
          </p:cNvPr>
          <p:cNvSpPr/>
          <p:nvPr/>
        </p:nvSpPr>
        <p:spPr>
          <a:xfrm>
            <a:off x="7671128" y="4291681"/>
            <a:ext cx="720000" cy="720000"/>
          </a:xfrm>
          <a:prstGeom prst="ellipse">
            <a:avLst/>
          </a:prstGeom>
          <a:solidFill>
            <a:srgbClr val="96BE00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47BB2D1D-2B82-F2F9-3143-191535669923}"/>
              </a:ext>
            </a:extLst>
          </p:cNvPr>
          <p:cNvSpPr/>
          <p:nvPr/>
        </p:nvSpPr>
        <p:spPr>
          <a:xfrm rot="1228158">
            <a:off x="6972419" y="4137838"/>
            <a:ext cx="246044" cy="24963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AD61D749-5966-F278-58FA-B89B5FDD3B82}"/>
              </a:ext>
            </a:extLst>
          </p:cNvPr>
          <p:cNvSpPr/>
          <p:nvPr/>
        </p:nvSpPr>
        <p:spPr>
          <a:xfrm rot="18322501">
            <a:off x="3336401" y="5159436"/>
            <a:ext cx="246044" cy="24963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23A0DFBA-8D13-E297-4005-C4FFCAC8F3E9}"/>
              </a:ext>
            </a:extLst>
          </p:cNvPr>
          <p:cNvSpPr/>
          <p:nvPr/>
        </p:nvSpPr>
        <p:spPr>
          <a:xfrm rot="20251865">
            <a:off x="5010070" y="4086363"/>
            <a:ext cx="246044" cy="249630"/>
          </a:xfrm>
          <a:prstGeom prst="rightArrow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3DF353BC-C597-49F4-3DD0-AF25A2B431CD}"/>
              </a:ext>
            </a:extLst>
          </p:cNvPr>
          <p:cNvSpPr txBox="1"/>
          <p:nvPr/>
        </p:nvSpPr>
        <p:spPr>
          <a:xfrm flipH="1">
            <a:off x="9593960" y="6010117"/>
            <a:ext cx="215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1400" dirty="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rPr>
              <a:t>Objective: Reducing the lack of professionals</a:t>
            </a: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6F7DFF52-0DF9-E923-00E0-8F1C87A66EA0}"/>
              </a:ext>
            </a:extLst>
          </p:cNvPr>
          <p:cNvSpPr/>
          <p:nvPr/>
        </p:nvSpPr>
        <p:spPr>
          <a:xfrm flipH="1">
            <a:off x="9517783" y="5760232"/>
            <a:ext cx="1873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Settling in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34B89191-0561-82B1-8AAB-3B5821AA61F7}"/>
              </a:ext>
            </a:extLst>
          </p:cNvPr>
          <p:cNvSpPr txBox="1"/>
          <p:nvPr/>
        </p:nvSpPr>
        <p:spPr>
          <a:xfrm>
            <a:off x="679628" y="5682025"/>
            <a:ext cx="2447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1828434">
              <a:defRPr sz="140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pPr algn="l"/>
            <a:r>
              <a:rPr lang="en-US" dirty="0"/>
              <a:t>Targeted acquisition, information and advice for international prospective students.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3776227C-DD1C-8BF7-7FAB-6499DDDA16BD}"/>
              </a:ext>
            </a:extLst>
          </p:cNvPr>
          <p:cNvSpPr/>
          <p:nvPr/>
        </p:nvSpPr>
        <p:spPr>
          <a:xfrm>
            <a:off x="1187014" y="5461965"/>
            <a:ext cx="1873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Acquisition</a:t>
            </a:r>
            <a:r>
              <a:rPr lang="en-US" sz="1400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 </a:t>
            </a:r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56828C36-1396-1B6C-0E1F-DED12E7A6E92}"/>
              </a:ext>
            </a:extLst>
          </p:cNvPr>
          <p:cNvSpPr txBox="1"/>
          <p:nvPr/>
        </p:nvSpPr>
        <p:spPr>
          <a:xfrm>
            <a:off x="1638304" y="4070718"/>
            <a:ext cx="2325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1400" dirty="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rPr>
              <a:t>Accompany arrival in Germany, Bavaria &amp; Ingolstadt, including living space.   </a:t>
            </a:r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ADF78599-9CEC-E946-9AAB-0507119D2B6E}"/>
              </a:ext>
            </a:extLst>
          </p:cNvPr>
          <p:cNvSpPr/>
          <p:nvPr/>
        </p:nvSpPr>
        <p:spPr>
          <a:xfrm>
            <a:off x="2123871" y="3781194"/>
            <a:ext cx="1873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Onboarding</a:t>
            </a:r>
          </a:p>
        </p:txBody>
      </p:sp>
      <p:sp>
        <p:nvSpPr>
          <p:cNvPr id="50" name="TextBox 33">
            <a:extLst>
              <a:ext uri="{FF2B5EF4-FFF2-40B4-BE49-F238E27FC236}">
                <a16:creationId xmlns:a16="http://schemas.microsoft.com/office/drawing/2014/main" id="{943FBE32-A117-D8A8-8030-ABE1DFE8F25A}"/>
              </a:ext>
            </a:extLst>
          </p:cNvPr>
          <p:cNvSpPr txBox="1"/>
          <p:nvPr/>
        </p:nvSpPr>
        <p:spPr>
          <a:xfrm flipH="1">
            <a:off x="8516706" y="4281558"/>
            <a:ext cx="272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1400" dirty="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rPr>
              <a:t>Advice on internships, teaching soft skills, work etiquette in Germany, application check, etc.</a:t>
            </a:r>
          </a:p>
        </p:txBody>
      </p:sp>
      <p:sp>
        <p:nvSpPr>
          <p:cNvPr id="51" name="Rectangle 34">
            <a:extLst>
              <a:ext uri="{FF2B5EF4-FFF2-40B4-BE49-F238E27FC236}">
                <a16:creationId xmlns:a16="http://schemas.microsoft.com/office/drawing/2014/main" id="{21A77144-1B54-9C23-BEA6-EE024CAA84A4}"/>
              </a:ext>
            </a:extLst>
          </p:cNvPr>
          <p:cNvSpPr/>
          <p:nvPr/>
        </p:nvSpPr>
        <p:spPr>
          <a:xfrm flipH="1">
            <a:off x="8349603" y="3983904"/>
            <a:ext cx="2488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Strengthening employability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2E0EB372-6CEA-4575-FE03-AA415B9C26AC}"/>
              </a:ext>
            </a:extLst>
          </p:cNvPr>
          <p:cNvSpPr txBox="1"/>
          <p:nvPr/>
        </p:nvSpPr>
        <p:spPr>
          <a:xfrm flipH="1">
            <a:off x="4374536" y="3175379"/>
            <a:ext cx="365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1400" dirty="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rPr>
              <a:t>Qualification in German language and culture, alongside studying at THI.</a:t>
            </a: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E5457579-8ACF-7FB3-F52B-910116B96FE0}"/>
              </a:ext>
            </a:extLst>
          </p:cNvPr>
          <p:cNvSpPr/>
          <p:nvPr/>
        </p:nvSpPr>
        <p:spPr>
          <a:xfrm flipH="1">
            <a:off x="5159143" y="2931147"/>
            <a:ext cx="1873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Integration</a:t>
            </a: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80228179-81E6-9B47-41E3-715D6C3F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" y="1635370"/>
            <a:ext cx="10888081" cy="481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rIns="36000" anchor="t"/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Introduction of a </a:t>
            </a:r>
            <a:r>
              <a:rPr lang="de-DE" sz="1600" b="1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de-DE" sz="1600" b="1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fee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of 500 €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student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outside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EU,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starting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winter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semester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24/25</a:t>
            </a:r>
            <a:endParaRPr lang="de-DE" sz="1600" b="1" dirty="0">
              <a:latin typeface="TSTAR" panose="020B060402020202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de-DE" sz="1600" b="1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Start of </a:t>
            </a:r>
            <a:r>
              <a:rPr lang="de-DE" sz="1600" b="1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1600" b="1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b="1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de-DE" sz="1600" b="1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prospective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students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applicants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winter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semester</a:t>
            </a:r>
            <a:r>
              <a:rPr lang="de-DE" sz="1600" dirty="0">
                <a:latin typeface="TSTAR" panose="020B0604020202020204"/>
                <a:ea typeface="Calibri" panose="020F0502020204030204" pitchFamily="34" charset="0"/>
                <a:cs typeface="Times New Roman" panose="02020603050405020304" pitchFamily="18" charset="0"/>
              </a:rPr>
              <a:t> 24/25</a:t>
            </a:r>
          </a:p>
          <a:p>
            <a:pPr marL="0" lvl="1" defTabSz="457200">
              <a:defRPr/>
            </a:pPr>
            <a:endParaRPr lang="de-DE" sz="1400" b="1" dirty="0">
              <a:latin typeface="TSTAR" panose="020B0604020202020204"/>
            </a:endParaRPr>
          </a:p>
        </p:txBody>
      </p:sp>
      <p:sp>
        <p:nvSpPr>
          <p:cNvPr id="55" name="Rectangle 37">
            <a:extLst>
              <a:ext uri="{FF2B5EF4-FFF2-40B4-BE49-F238E27FC236}">
                <a16:creationId xmlns:a16="http://schemas.microsoft.com/office/drawing/2014/main" id="{47463883-83F9-3950-20F1-81F5EB05E04D}"/>
              </a:ext>
            </a:extLst>
          </p:cNvPr>
          <p:cNvSpPr/>
          <p:nvPr/>
        </p:nvSpPr>
        <p:spPr>
          <a:xfrm flipH="1">
            <a:off x="8972862" y="2710307"/>
            <a:ext cx="2791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434"/>
            <a:r>
              <a:rPr lang="en-US" sz="1400" b="1" dirty="0">
                <a:solidFill>
                  <a:srgbClr val="363E48"/>
                </a:solidFill>
                <a:latin typeface="TSTAR" panose="020B0604020202020204"/>
                <a:ea typeface="Roboto Medium" panose="02000000000000000000" pitchFamily="2" charset="0"/>
                <a:cs typeface="Poppins" pitchFamily="2" charset="77"/>
              </a:rPr>
              <a:t>International scientists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30E0CBAC-BC09-0C72-74E7-BA694145D9D0}"/>
              </a:ext>
            </a:extLst>
          </p:cNvPr>
          <p:cNvSpPr txBox="1"/>
          <p:nvPr/>
        </p:nvSpPr>
        <p:spPr>
          <a:xfrm flipH="1">
            <a:off x="9316688" y="2983634"/>
            <a:ext cx="2722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434"/>
            <a:r>
              <a:rPr lang="en-US" sz="1400" dirty="0">
                <a:solidFill>
                  <a:srgbClr val="999999"/>
                </a:solidFill>
                <a:latin typeface="TSTAR" panose="020B0604020202020204"/>
                <a:ea typeface="Lato Light" panose="020F0502020204030203" pitchFamily="34" charset="0"/>
                <a:cs typeface="Lato Light" panose="020F0502020204030203" pitchFamily="34" charset="0"/>
              </a:rPr>
              <a:t>Increased acquisition of international scientists, expansion of partnerships, etc.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9624FAC4-083B-7076-DF31-0F3E7586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5748" y="4343418"/>
            <a:ext cx="557650" cy="557650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79C85719-70DD-AD61-5A81-26682DDC6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5884" y="6098927"/>
            <a:ext cx="580249" cy="580249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0BAF068A-08F6-19E1-FC55-D47562EFA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2098" y="3781194"/>
            <a:ext cx="528383" cy="528383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3120395-1E92-9F1C-BA38-21F5058517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47" y="6005326"/>
            <a:ext cx="573541" cy="573541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CAB8FF52-5AF2-7CE6-581A-68A442AF6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7945" y="4268721"/>
            <a:ext cx="572321" cy="572321"/>
          </a:xfrm>
          <a:prstGeom prst="rect">
            <a:avLst/>
          </a:prstGeom>
        </p:spPr>
      </p:pic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2B0640D-BC47-C8A9-0C3F-696161CCC178}"/>
              </a:ext>
            </a:extLst>
          </p:cNvPr>
          <p:cNvCxnSpPr>
            <a:cxnSpLocks/>
          </p:cNvCxnSpPr>
          <p:nvPr/>
        </p:nvCxnSpPr>
        <p:spPr>
          <a:xfrm>
            <a:off x="8345205" y="4960643"/>
            <a:ext cx="620527" cy="1003692"/>
          </a:xfrm>
          <a:prstGeom prst="line">
            <a:avLst/>
          </a:prstGeom>
          <a:noFill/>
          <a:ln w="158750" cap="flat" cmpd="sng" algn="ctr">
            <a:solidFill>
              <a:sysClr val="window" lastClr="FFFFFF"/>
            </a:solidFill>
            <a:prstDash val="sysDot"/>
          </a:ln>
          <a:effectLst/>
        </p:spPr>
      </p:cxnSp>
      <p:sp>
        <p:nvSpPr>
          <p:cNvPr id="63" name="Chord 11">
            <a:extLst>
              <a:ext uri="{FF2B5EF4-FFF2-40B4-BE49-F238E27FC236}">
                <a16:creationId xmlns:a16="http://schemas.microsoft.com/office/drawing/2014/main" id="{BAD6F667-B3AA-BABC-47E6-BAAB57B8BAC3}"/>
              </a:ext>
            </a:extLst>
          </p:cNvPr>
          <p:cNvSpPr/>
          <p:nvPr/>
        </p:nvSpPr>
        <p:spPr>
          <a:xfrm>
            <a:off x="3825865" y="4816223"/>
            <a:ext cx="4392971" cy="3893056"/>
          </a:xfrm>
          <a:prstGeom prst="chord">
            <a:avLst>
              <a:gd name="adj1" fmla="val 10667023"/>
              <a:gd name="adj2" fmla="val 1460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STAR" panose="020B0604020202020204"/>
              </a:rPr>
              <a:t>International Welcome Center (IWC)</a:t>
            </a:r>
          </a:p>
          <a:p>
            <a:pPr algn="ctr"/>
            <a:endParaRPr lang="en-US" dirty="0">
              <a:solidFill>
                <a:schemeClr val="tx2"/>
              </a:solidFill>
              <a:latin typeface="TSTAR" panose="020B0604020202020204"/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TSTAR" panose="020B0604020202020204"/>
              </a:rPr>
              <a:t>Structured support for international students along the “Study Lifecyle”</a:t>
            </a:r>
          </a:p>
          <a:p>
            <a:pPr algn="ctr"/>
            <a:endParaRPr lang="en-US" sz="1200" dirty="0">
              <a:solidFill>
                <a:schemeClr val="tx2"/>
              </a:solidFill>
              <a:latin typeface="TSTAR" panose="020B0604020202020204"/>
            </a:endParaRPr>
          </a:p>
          <a:p>
            <a:pPr algn="ctr"/>
            <a:endParaRPr lang="en-US" sz="1200" dirty="0">
              <a:solidFill>
                <a:schemeClr val="tx2"/>
              </a:solidFill>
              <a:latin typeface="TSTAR" panose="020B0604020202020204"/>
            </a:endParaRPr>
          </a:p>
          <a:p>
            <a:pPr algn="ctr"/>
            <a:endParaRPr lang="en-US" sz="1200" dirty="0">
              <a:solidFill>
                <a:schemeClr val="tx2"/>
              </a:solidFill>
              <a:latin typeface="TSTAR" panose="020B0604020202020204"/>
            </a:endParaRPr>
          </a:p>
          <a:p>
            <a:pPr algn="ctr"/>
            <a:endParaRPr lang="en-US" sz="1200" dirty="0">
              <a:latin typeface="TSTAR" panose="020B0604020202020204"/>
            </a:endParaRPr>
          </a:p>
          <a:p>
            <a:pPr algn="ctr"/>
            <a:endParaRPr lang="en-US" dirty="0">
              <a:latin typeface="TSTAR" panose="020B0604020202020204"/>
            </a:endParaRPr>
          </a:p>
          <a:p>
            <a:pPr algn="ctr"/>
            <a:endParaRPr lang="en-US" b="1" dirty="0">
              <a:latin typeface="TSTAR" panose="020B0604020202020204"/>
            </a:endParaRPr>
          </a:p>
          <a:p>
            <a:pPr algn="ctr"/>
            <a:endParaRPr lang="en-US" b="1" dirty="0">
              <a:latin typeface="TSTAR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309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A1388E-86D1-BCD3-CC98-7964B4E1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000" dirty="0"/>
              <a:t>Center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automotive</a:t>
            </a:r>
            <a:r>
              <a:rPr lang="de-DE" sz="2000" dirty="0"/>
              <a:t> and </a:t>
            </a:r>
            <a:r>
              <a:rPr lang="de-DE" sz="2000" dirty="0" err="1"/>
              <a:t>aviation</a:t>
            </a:r>
            <a:r>
              <a:rPr lang="de-DE" sz="2000" dirty="0"/>
              <a:t> </a:t>
            </a:r>
            <a:r>
              <a:rPr lang="de-DE" sz="2000" dirty="0" err="1"/>
              <a:t>industry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dirty="0"/>
              <a:t>Science </a:t>
            </a:r>
            <a:r>
              <a:rPr lang="de-DE" dirty="0" err="1"/>
              <a:t>location</a:t>
            </a:r>
            <a:r>
              <a:rPr lang="de-DE" sz="2000" dirty="0"/>
              <a:t>: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universities</a:t>
            </a:r>
            <a:r>
              <a:rPr lang="de-DE" sz="2000" dirty="0"/>
              <a:t> and Fraunhofer</a:t>
            </a:r>
            <a:r>
              <a:rPr lang="de-DE" dirty="0"/>
              <a:t> Institute</a:t>
            </a:r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Large </a:t>
            </a:r>
            <a:r>
              <a:rPr lang="de-DE" sz="2000" dirty="0" err="1"/>
              <a:t>number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medium-</a:t>
            </a:r>
            <a:r>
              <a:rPr lang="de-DE" sz="2000" dirty="0" err="1"/>
              <a:t>sized</a:t>
            </a:r>
            <a:r>
              <a:rPr lang="de-DE" sz="2000" dirty="0"/>
              <a:t> </a:t>
            </a:r>
            <a:r>
              <a:rPr lang="de-DE" sz="2000" dirty="0" err="1"/>
              <a:t>companies</a:t>
            </a:r>
            <a:br>
              <a:rPr lang="de-DE" sz="2000" dirty="0"/>
            </a:br>
            <a:r>
              <a:rPr lang="de-DE" sz="2000" dirty="0"/>
              <a:t>(</a:t>
            </a:r>
            <a:r>
              <a:rPr lang="de-DE" dirty="0" err="1"/>
              <a:t>Suppliers</a:t>
            </a:r>
            <a:r>
              <a:rPr lang="de-DE" sz="2000" dirty="0"/>
              <a:t>, </a:t>
            </a:r>
            <a:r>
              <a:rPr lang="de-DE" dirty="0" err="1"/>
              <a:t>e</a:t>
            </a:r>
            <a:r>
              <a:rPr lang="de-DE" sz="2000" dirty="0" err="1"/>
              <a:t>ngineering</a:t>
            </a:r>
            <a:r>
              <a:rPr lang="de-DE" sz="2000" dirty="0"/>
              <a:t> </a:t>
            </a:r>
            <a:r>
              <a:rPr lang="de-DE" sz="2000" dirty="0" err="1"/>
              <a:t>service</a:t>
            </a:r>
            <a:r>
              <a:rPr lang="de-DE" sz="2000" dirty="0"/>
              <a:t> </a:t>
            </a:r>
            <a:r>
              <a:rPr lang="de-DE" sz="2000" dirty="0" err="1"/>
              <a:t>providers</a:t>
            </a:r>
            <a:r>
              <a:rPr lang="de-DE" sz="2000" dirty="0"/>
              <a:t>, </a:t>
            </a:r>
            <a:r>
              <a:rPr lang="de-DE" sz="2000" dirty="0" err="1"/>
              <a:t>trading</a:t>
            </a:r>
            <a:r>
              <a:rPr lang="de-DE" sz="2000" dirty="0"/>
              <a:t> </a:t>
            </a:r>
            <a:r>
              <a:rPr lang="de-DE" sz="2000" dirty="0" err="1"/>
              <a:t>companies</a:t>
            </a:r>
            <a:r>
              <a:rPr lang="de-DE" sz="2000" dirty="0"/>
              <a:t>)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Digital </a:t>
            </a:r>
            <a:r>
              <a:rPr lang="de-DE" sz="2000" dirty="0" err="1"/>
              <a:t>business</a:t>
            </a:r>
            <a:r>
              <a:rPr lang="de-DE" sz="2000" dirty="0"/>
              <a:t> </a:t>
            </a:r>
            <a:r>
              <a:rPr lang="de-DE" sz="2000" dirty="0" err="1"/>
              <a:t>incubator</a:t>
            </a:r>
            <a:r>
              <a:rPr lang="de-DE" sz="2000" dirty="0"/>
              <a:t> and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fields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1D8CC9-34CE-1C7F-0941-1E921ECA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2</a:t>
            </a:fld>
            <a:endParaRPr lang="de-DE"/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6495C79A-FE81-C854-490D-C132A57F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 a </a:t>
            </a:r>
            <a:r>
              <a:rPr lang="de-DE" dirty="0" err="1"/>
              <a:t>glance</a:t>
            </a:r>
            <a:endParaRPr lang="de-DE" dirty="0"/>
          </a:p>
        </p:txBody>
      </p:sp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F2579441-CAAF-1501-C70B-AB78501D68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Region Ingolstadt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0DFF71-031B-D162-ED3F-A2B08503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2272" y="2350018"/>
            <a:ext cx="4207438" cy="4713396"/>
          </a:xfrm>
          <a:prstGeom prst="rect">
            <a:avLst/>
          </a:prstGeom>
        </p:spPr>
      </p:pic>
      <p:pic>
        <p:nvPicPr>
          <p:cNvPr id="6" name="Grafik 83">
            <a:extLst>
              <a:ext uri="{FF2B5EF4-FFF2-40B4-BE49-F238E27FC236}">
                <a16:creationId xmlns:a16="http://schemas.microsoft.com/office/drawing/2014/main" id="{7D6DD689-5F43-89FF-3978-46AFAB57E3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043" y="2246227"/>
            <a:ext cx="598445" cy="20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fik 82">
            <a:extLst>
              <a:ext uri="{FF2B5EF4-FFF2-40B4-BE49-F238E27FC236}">
                <a16:creationId xmlns:a16="http://schemas.microsoft.com/office/drawing/2014/main" id="{8E7680A0-00BB-16BA-05CF-594B57CA77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476" y="2027694"/>
            <a:ext cx="917531" cy="685090"/>
          </a:xfrm>
          <a:prstGeom prst="rect">
            <a:avLst/>
          </a:prstGeom>
        </p:spPr>
      </p:pic>
      <p:pic>
        <p:nvPicPr>
          <p:cNvPr id="8" name="Grafik 77">
            <a:extLst>
              <a:ext uri="{FF2B5EF4-FFF2-40B4-BE49-F238E27FC236}">
                <a16:creationId xmlns:a16="http://schemas.microsoft.com/office/drawing/2014/main" id="{BB490DAD-769B-E867-2733-C52FCD68B8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45" y="4637418"/>
            <a:ext cx="869802" cy="26804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5B1651-3FA4-4111-E016-38AE2DF2CC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6970" y="4529918"/>
            <a:ext cx="657403" cy="27189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F3C12F3-6249-7AFE-B2B4-EF4E8AEF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0242" y="4706716"/>
            <a:ext cx="495998" cy="49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6C2533-6005-0C95-F73A-A5AB24F8A8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26" y="5571234"/>
            <a:ext cx="742624" cy="57384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C02B9CE-0AD0-0A99-DE33-6D28C7D97C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961" y="4982288"/>
            <a:ext cx="742625" cy="25001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EFA368-16CA-FA68-031E-2130A8E2F9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452" y="4868916"/>
            <a:ext cx="1549345" cy="36423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327C82-F495-8BEE-606E-564CED6423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3913" y="4562956"/>
            <a:ext cx="946074" cy="31535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4404CF6-100F-4E4D-A9B9-5E49EEDA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6930" y="3239476"/>
            <a:ext cx="1579432" cy="2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KU Logo in blau">
            <a:extLst>
              <a:ext uri="{FF2B5EF4-FFF2-40B4-BE49-F238E27FC236}">
                <a16:creationId xmlns:a16="http://schemas.microsoft.com/office/drawing/2014/main" id="{F919F65F-8BA9-D679-3D68-F7BE975B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4137" y="3263125"/>
            <a:ext cx="1579432" cy="2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Unitag">
            <a:extLst>
              <a:ext uri="{FF2B5EF4-FFF2-40B4-BE49-F238E27FC236}">
                <a16:creationId xmlns:a16="http://schemas.microsoft.com/office/drawing/2014/main" id="{E8FA1B61-B89C-CC08-2A6C-5261AFEB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52" y="3239476"/>
            <a:ext cx="1674448" cy="3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544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689B32-17C7-78B1-AD30-514785ADB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EA63C65-A91F-FD25-40F8-B81E3BDA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AAC36DEF-876C-781F-D84A-5CDD31549A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06574F6-AD7F-D74E-0A0E-DAE7DF2821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F3DDE70-D7F0-12C8-AA62-2DD95FA5FF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CED8447-9350-4C3C-A158-CFE5194092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0"/>
            <a:ext cx="12185904" cy="6857999"/>
          </a:xfrm>
          <a:prstGeom prst="rect">
            <a:avLst/>
          </a:prstGeom>
        </p:spPr>
      </p:pic>
      <p:sp>
        <p:nvSpPr>
          <p:cNvPr id="17" name="Rechteck 53">
            <a:extLst>
              <a:ext uri="{FF2B5EF4-FFF2-40B4-BE49-F238E27FC236}">
                <a16:creationId xmlns:a16="http://schemas.microsoft.com/office/drawing/2014/main" id="{2C373069-8AF5-E887-273F-23F8D247D4C0}"/>
              </a:ext>
            </a:extLst>
          </p:cNvPr>
          <p:cNvSpPr/>
          <p:nvPr/>
        </p:nvSpPr>
        <p:spPr>
          <a:xfrm rot="10800000">
            <a:off x="0" y="1"/>
            <a:ext cx="7034705" cy="6858000"/>
          </a:xfrm>
          <a:custGeom>
            <a:avLst/>
            <a:gdLst>
              <a:gd name="connsiteX0" fmla="*/ 0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0 w 7034705"/>
              <a:gd name="connsiteY4" fmla="*/ 0 h 6858000"/>
              <a:gd name="connsiteX0" fmla="*/ 1053193 w 7034705"/>
              <a:gd name="connsiteY0" fmla="*/ 1632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053193 w 7034705"/>
              <a:gd name="connsiteY4" fmla="*/ 16329 h 6858000"/>
              <a:gd name="connsiteX0" fmla="*/ 178797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787979 w 7034705"/>
              <a:gd name="connsiteY4" fmla="*/ 8165 h 6858000"/>
              <a:gd name="connsiteX0" fmla="*/ 2702379 w 7034705"/>
              <a:gd name="connsiteY0" fmla="*/ 7347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702379 w 7034705"/>
              <a:gd name="connsiteY4" fmla="*/ 73479 h 6858000"/>
              <a:gd name="connsiteX0" fmla="*/ 264522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645229 w 7034705"/>
              <a:gd name="connsiteY4" fmla="*/ 8165 h 6858000"/>
              <a:gd name="connsiteX0" fmla="*/ 1877786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7786 w 7034705"/>
              <a:gd name="connsiteY4" fmla="*/ 1 h 6858000"/>
              <a:gd name="connsiteX0" fmla="*/ 1871649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1649 w 7034705"/>
              <a:gd name="connsiteY4" fmla="*/ 1 h 6858000"/>
              <a:gd name="connsiteX0" fmla="*/ 185937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59375 w 7034705"/>
              <a:gd name="connsiteY4" fmla="*/ 1 h 6858000"/>
              <a:gd name="connsiteX0" fmla="*/ 209871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098715 w 7034705"/>
              <a:gd name="connsiteY4" fmla="*/ 1 h 6858000"/>
              <a:gd name="connsiteX0" fmla="*/ 1899932 w 7034705"/>
              <a:gd name="connsiteY0" fmla="*/ 0 h 6909683"/>
              <a:gd name="connsiteX1" fmla="*/ 7034705 w 7034705"/>
              <a:gd name="connsiteY1" fmla="*/ 51683 h 6909683"/>
              <a:gd name="connsiteX2" fmla="*/ 7034705 w 7034705"/>
              <a:gd name="connsiteY2" fmla="*/ 6909683 h 6909683"/>
              <a:gd name="connsiteX3" fmla="*/ 0 w 7034705"/>
              <a:gd name="connsiteY3" fmla="*/ 6909683 h 6909683"/>
              <a:gd name="connsiteX4" fmla="*/ 1899932 w 7034705"/>
              <a:gd name="connsiteY4" fmla="*/ 0 h 6909683"/>
              <a:gd name="connsiteX0" fmla="*/ 1884029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84029 w 70347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4705" h="6858000">
                <a:moveTo>
                  <a:pt x="1884029" y="0"/>
                </a:moveTo>
                <a:lnTo>
                  <a:pt x="7034705" y="0"/>
                </a:lnTo>
                <a:lnTo>
                  <a:pt x="7034705" y="6858000"/>
                </a:lnTo>
                <a:lnTo>
                  <a:pt x="0" y="6858000"/>
                </a:lnTo>
                <a:lnTo>
                  <a:pt x="18840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7BB395E1-8820-2BED-8E3B-2D67134C3EFD}"/>
              </a:ext>
            </a:extLst>
          </p:cNvPr>
          <p:cNvSpPr txBox="1">
            <a:spLocks/>
          </p:cNvSpPr>
          <p:nvPr/>
        </p:nvSpPr>
        <p:spPr>
          <a:xfrm>
            <a:off x="371476" y="1569855"/>
            <a:ext cx="5724524" cy="4976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Over 15 </a:t>
            </a:r>
            <a:r>
              <a:rPr lang="de-DE" dirty="0" err="1"/>
              <a:t>student</a:t>
            </a:r>
            <a:r>
              <a:rPr lang="de-DE" dirty="0"/>
              <a:t> </a:t>
            </a:r>
            <a:r>
              <a:rPr lang="de-DE" dirty="0" err="1"/>
              <a:t>clubs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Font typeface="Wingdings" panose="05000000000000000000" pitchFamily="2" charset="2"/>
              <a:buNone/>
            </a:pPr>
            <a:endParaRPr lang="de-DE" dirty="0"/>
          </a:p>
          <a:p>
            <a:pPr marL="0" indent="0">
              <a:buFont typeface="Wingdings" panose="05000000000000000000" pitchFamily="2" charset="2"/>
              <a:buNone/>
            </a:pPr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Wide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sports</a:t>
            </a:r>
            <a:r>
              <a:rPr lang="de-DE" dirty="0"/>
              <a:t> and </a:t>
            </a:r>
            <a:r>
              <a:rPr lang="de-DE" dirty="0" err="1"/>
              <a:t>leisure</a:t>
            </a:r>
            <a:r>
              <a:rPr lang="de-DE" dirty="0"/>
              <a:t> </a:t>
            </a:r>
            <a:r>
              <a:rPr lang="de-DE" dirty="0" err="1"/>
              <a:t>activities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On Campus Festival: </a:t>
            </a:r>
          </a:p>
        </p:txBody>
      </p:sp>
      <p:pic>
        <p:nvPicPr>
          <p:cNvPr id="19" name="Grafik 19">
            <a:extLst>
              <a:ext uri="{FF2B5EF4-FFF2-40B4-BE49-F238E27FC236}">
                <a16:creationId xmlns:a16="http://schemas.microsoft.com/office/drawing/2014/main" id="{255543DD-82D0-8E14-0274-B1CA195F4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0" y="348426"/>
            <a:ext cx="398341" cy="378000"/>
          </a:xfrm>
          <a:prstGeom prst="rect">
            <a:avLst/>
          </a:prstGeom>
        </p:spPr>
      </p:pic>
      <p:grpSp>
        <p:nvGrpSpPr>
          <p:cNvPr id="20" name="Gruppierung 1">
            <a:extLst>
              <a:ext uri="{FF2B5EF4-FFF2-40B4-BE49-F238E27FC236}">
                <a16:creationId xmlns:a16="http://schemas.microsoft.com/office/drawing/2014/main" id="{898B62EF-4678-6F35-2787-30390F732F96}"/>
              </a:ext>
            </a:extLst>
          </p:cNvPr>
          <p:cNvGrpSpPr/>
          <p:nvPr/>
        </p:nvGrpSpPr>
        <p:grpSpPr>
          <a:xfrm>
            <a:off x="427910" y="1882507"/>
            <a:ext cx="4361569" cy="3135206"/>
            <a:chOff x="428002" y="2162390"/>
            <a:chExt cx="4361569" cy="3135206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DB0901-A908-B436-23B3-7CD5EA0FE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3279" y="3516220"/>
              <a:ext cx="2266292" cy="271955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AEF06DA-403C-8518-3DC2-A36ABF81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02" y="2162390"/>
              <a:ext cx="1599875" cy="840165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97EB0F1-07F6-71FD-CBC2-FD0E4F7BC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268" y="2397144"/>
              <a:ext cx="1991732" cy="417953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454B51D-6E7E-131A-D354-C1752690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15" y="3124525"/>
              <a:ext cx="1084870" cy="108487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FDD913CD-DD61-0631-6332-A10A6B27C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00" y="4373775"/>
              <a:ext cx="1077726" cy="923821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09165A-42FB-653A-1558-557BE0666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743" y="4682358"/>
              <a:ext cx="1477005" cy="357591"/>
            </a:xfrm>
            <a:prstGeom prst="rect">
              <a:avLst/>
            </a:prstGeom>
          </p:spPr>
        </p:pic>
      </p:grpSp>
      <p:sp>
        <p:nvSpPr>
          <p:cNvPr id="28" name="Titel 3">
            <a:extLst>
              <a:ext uri="{FF2B5EF4-FFF2-40B4-BE49-F238E27FC236}">
                <a16:creationId xmlns:a16="http://schemas.microsoft.com/office/drawing/2014/main" id="{28D302C1-9C7B-844E-E568-78A608B6A58E}"/>
              </a:ext>
            </a:extLst>
          </p:cNvPr>
          <p:cNvSpPr txBox="1">
            <a:spLocks/>
          </p:cNvSpPr>
          <p:nvPr/>
        </p:nvSpPr>
        <p:spPr>
          <a:xfrm>
            <a:off x="428002" y="747116"/>
            <a:ext cx="10544798" cy="658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599C"/>
                </a:solidFill>
                <a:latin typeface="TSTAR" panose="020B0604020202020204" charset="0"/>
                <a:ea typeface="+mj-ea"/>
                <a:cs typeface="+mj-cs"/>
              </a:defRPr>
            </a:lvl1pPr>
          </a:lstStyle>
          <a:p>
            <a:r>
              <a:rPr lang="de-DE" dirty="0"/>
              <a:t>Student </a:t>
            </a:r>
            <a:r>
              <a:rPr lang="de-DE" dirty="0" err="1"/>
              <a:t>life</a:t>
            </a:r>
            <a:endParaRPr lang="de-DE" dirty="0"/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D378191C-A5F1-8CF6-7D5E-0DD1B087D921}"/>
              </a:ext>
            </a:extLst>
          </p:cNvPr>
          <p:cNvSpPr txBox="1">
            <a:spLocks/>
          </p:cNvSpPr>
          <p:nvPr/>
        </p:nvSpPr>
        <p:spPr>
          <a:xfrm>
            <a:off x="427910" y="518768"/>
            <a:ext cx="10547150" cy="468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kern="1200">
                <a:solidFill>
                  <a:srgbClr val="005A96"/>
                </a:solidFill>
                <a:latin typeface="TSTAR" panose="020B060402020202020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TSTAR" panose="020B060402020202020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Technische Hochschule Ingolstadt</a:t>
            </a:r>
          </a:p>
        </p:txBody>
      </p:sp>
      <p:pic>
        <p:nvPicPr>
          <p:cNvPr id="2" name="Grafik 1">
            <a:hlinkClick r:id="rId13"/>
            <a:extLst>
              <a:ext uri="{FF2B5EF4-FFF2-40B4-BE49-F238E27FC236}">
                <a16:creationId xmlns:a16="http://schemas.microsoft.com/office/drawing/2014/main" id="{C90F8CBA-D311-E5C1-ECF7-1F99F86793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5953" y="5626423"/>
            <a:ext cx="2117910" cy="11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uiExpand="1" build="p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arallelogramm 9">
            <a:extLst>
              <a:ext uri="{FF2B5EF4-FFF2-40B4-BE49-F238E27FC236}">
                <a16:creationId xmlns:a16="http://schemas.microsoft.com/office/drawing/2014/main" id="{70299F9D-C13D-4698-A42A-8A99815831FC}"/>
              </a:ext>
            </a:extLst>
          </p:cNvPr>
          <p:cNvSpPr/>
          <p:nvPr/>
        </p:nvSpPr>
        <p:spPr>
          <a:xfrm>
            <a:off x="5207458" y="1"/>
            <a:ext cx="6984542" cy="6858000"/>
          </a:xfrm>
          <a:custGeom>
            <a:avLst/>
            <a:gdLst>
              <a:gd name="connsiteX0" fmla="*/ 0 w 12192000"/>
              <a:gd name="connsiteY0" fmla="*/ 7224713 h 7224713"/>
              <a:gd name="connsiteX1" fmla="*/ 1806178 w 12192000"/>
              <a:gd name="connsiteY1" fmla="*/ 0 h 7224713"/>
              <a:gd name="connsiteX2" fmla="*/ 12192000 w 12192000"/>
              <a:gd name="connsiteY2" fmla="*/ 0 h 7224713"/>
              <a:gd name="connsiteX3" fmla="*/ 10385822 w 12192000"/>
              <a:gd name="connsiteY3" fmla="*/ 7224713 h 7224713"/>
              <a:gd name="connsiteX4" fmla="*/ 0 w 12192000"/>
              <a:gd name="connsiteY4" fmla="*/ 7224713 h 7224713"/>
              <a:gd name="connsiteX0" fmla="*/ 0 w 12192000"/>
              <a:gd name="connsiteY0" fmla="*/ 7224713 h 7233339"/>
              <a:gd name="connsiteX1" fmla="*/ 1806178 w 12192000"/>
              <a:gd name="connsiteY1" fmla="*/ 0 h 7233339"/>
              <a:gd name="connsiteX2" fmla="*/ 12192000 w 12192000"/>
              <a:gd name="connsiteY2" fmla="*/ 0 h 7233339"/>
              <a:gd name="connsiteX3" fmla="*/ 12188743 w 12192000"/>
              <a:gd name="connsiteY3" fmla="*/ 7233339 h 7233339"/>
              <a:gd name="connsiteX4" fmla="*/ 0 w 12192000"/>
              <a:gd name="connsiteY4" fmla="*/ 7224713 h 7233339"/>
              <a:gd name="connsiteX0" fmla="*/ 0 w 12192000"/>
              <a:gd name="connsiteY0" fmla="*/ 7224713 h 7233339"/>
              <a:gd name="connsiteX1" fmla="*/ 3175924 w 12192000"/>
              <a:gd name="connsiteY1" fmla="*/ 0 h 7233339"/>
              <a:gd name="connsiteX2" fmla="*/ 12192000 w 12192000"/>
              <a:gd name="connsiteY2" fmla="*/ 0 h 7233339"/>
              <a:gd name="connsiteX3" fmla="*/ 12188743 w 12192000"/>
              <a:gd name="connsiteY3" fmla="*/ 7233339 h 7233339"/>
              <a:gd name="connsiteX4" fmla="*/ 0 w 12192000"/>
              <a:gd name="connsiteY4" fmla="*/ 7224713 h 72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7233339">
                <a:moveTo>
                  <a:pt x="0" y="7224713"/>
                </a:moveTo>
                <a:lnTo>
                  <a:pt x="3175924" y="0"/>
                </a:lnTo>
                <a:lnTo>
                  <a:pt x="12192000" y="0"/>
                </a:lnTo>
                <a:cubicBezTo>
                  <a:pt x="12190914" y="2411113"/>
                  <a:pt x="12189829" y="4822226"/>
                  <a:pt x="12188743" y="7233339"/>
                </a:cubicBezTo>
                <a:lnTo>
                  <a:pt x="0" y="7224713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53">
            <a:extLst>
              <a:ext uri="{FF2B5EF4-FFF2-40B4-BE49-F238E27FC236}">
                <a16:creationId xmlns:a16="http://schemas.microsoft.com/office/drawing/2014/main" id="{F7CF3D14-5D18-47FF-A955-19AE8EAC667C}"/>
              </a:ext>
            </a:extLst>
          </p:cNvPr>
          <p:cNvSpPr/>
          <p:nvPr/>
        </p:nvSpPr>
        <p:spPr>
          <a:xfrm>
            <a:off x="5143283" y="-2670"/>
            <a:ext cx="7083864" cy="6858000"/>
          </a:xfrm>
          <a:custGeom>
            <a:avLst/>
            <a:gdLst>
              <a:gd name="connsiteX0" fmla="*/ 0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0 w 7034705"/>
              <a:gd name="connsiteY4" fmla="*/ 0 h 6858000"/>
              <a:gd name="connsiteX0" fmla="*/ 1053193 w 7034705"/>
              <a:gd name="connsiteY0" fmla="*/ 1632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053193 w 7034705"/>
              <a:gd name="connsiteY4" fmla="*/ 16329 h 6858000"/>
              <a:gd name="connsiteX0" fmla="*/ 178797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787979 w 7034705"/>
              <a:gd name="connsiteY4" fmla="*/ 8165 h 6858000"/>
              <a:gd name="connsiteX0" fmla="*/ 2702379 w 7034705"/>
              <a:gd name="connsiteY0" fmla="*/ 73479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702379 w 7034705"/>
              <a:gd name="connsiteY4" fmla="*/ 73479 h 6858000"/>
              <a:gd name="connsiteX0" fmla="*/ 2645229 w 7034705"/>
              <a:gd name="connsiteY0" fmla="*/ 8165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645229 w 7034705"/>
              <a:gd name="connsiteY4" fmla="*/ 8165 h 6858000"/>
              <a:gd name="connsiteX0" fmla="*/ 1877786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7786 w 7034705"/>
              <a:gd name="connsiteY4" fmla="*/ 1 h 6858000"/>
              <a:gd name="connsiteX0" fmla="*/ 1871649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71649 w 7034705"/>
              <a:gd name="connsiteY4" fmla="*/ 1 h 6858000"/>
              <a:gd name="connsiteX0" fmla="*/ 185937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59375 w 7034705"/>
              <a:gd name="connsiteY4" fmla="*/ 1 h 6858000"/>
              <a:gd name="connsiteX0" fmla="*/ 2098715 w 7034705"/>
              <a:gd name="connsiteY0" fmla="*/ 1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2098715 w 7034705"/>
              <a:gd name="connsiteY4" fmla="*/ 1 h 6858000"/>
              <a:gd name="connsiteX0" fmla="*/ 1899932 w 7034705"/>
              <a:gd name="connsiteY0" fmla="*/ 0 h 6909683"/>
              <a:gd name="connsiteX1" fmla="*/ 7034705 w 7034705"/>
              <a:gd name="connsiteY1" fmla="*/ 51683 h 6909683"/>
              <a:gd name="connsiteX2" fmla="*/ 7034705 w 7034705"/>
              <a:gd name="connsiteY2" fmla="*/ 6909683 h 6909683"/>
              <a:gd name="connsiteX3" fmla="*/ 0 w 7034705"/>
              <a:gd name="connsiteY3" fmla="*/ 6909683 h 6909683"/>
              <a:gd name="connsiteX4" fmla="*/ 1899932 w 7034705"/>
              <a:gd name="connsiteY4" fmla="*/ 0 h 6909683"/>
              <a:gd name="connsiteX0" fmla="*/ 1884029 w 7034705"/>
              <a:gd name="connsiteY0" fmla="*/ 0 h 6858000"/>
              <a:gd name="connsiteX1" fmla="*/ 7034705 w 7034705"/>
              <a:gd name="connsiteY1" fmla="*/ 0 h 6858000"/>
              <a:gd name="connsiteX2" fmla="*/ 7034705 w 7034705"/>
              <a:gd name="connsiteY2" fmla="*/ 6858000 h 6858000"/>
              <a:gd name="connsiteX3" fmla="*/ 0 w 7034705"/>
              <a:gd name="connsiteY3" fmla="*/ 6858000 h 6858000"/>
              <a:gd name="connsiteX4" fmla="*/ 1884029 w 703470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4705" h="6858000">
                <a:moveTo>
                  <a:pt x="1884029" y="0"/>
                </a:moveTo>
                <a:lnTo>
                  <a:pt x="7034705" y="0"/>
                </a:lnTo>
                <a:lnTo>
                  <a:pt x="7034705" y="6858000"/>
                </a:lnTo>
                <a:lnTo>
                  <a:pt x="0" y="6858000"/>
                </a:lnTo>
                <a:lnTo>
                  <a:pt x="1884029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9">
            <a:extLst>
              <a:ext uri="{FF2B5EF4-FFF2-40B4-BE49-F238E27FC236}">
                <a16:creationId xmlns:a16="http://schemas.microsoft.com/office/drawing/2014/main" id="{2F13A1F9-4004-4DEB-A643-310B6B503C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0196" y="313367"/>
            <a:ext cx="587206" cy="557220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98727D5-04D0-4CCE-B495-B91C3E63CEF7}"/>
              </a:ext>
            </a:extLst>
          </p:cNvPr>
          <p:cNvGrpSpPr/>
          <p:nvPr/>
        </p:nvGrpSpPr>
        <p:grpSpPr>
          <a:xfrm>
            <a:off x="4998216" y="2438233"/>
            <a:ext cx="2556771" cy="1572837"/>
            <a:chOff x="4922016" y="2438233"/>
            <a:chExt cx="2556771" cy="1572837"/>
          </a:xfrm>
        </p:grpSpPr>
        <p:sp>
          <p:nvSpPr>
            <p:cNvPr id="22" name="Rectangle 47">
              <a:extLst>
                <a:ext uri="{FF2B5EF4-FFF2-40B4-BE49-F238E27FC236}">
                  <a16:creationId xmlns:a16="http://schemas.microsoft.com/office/drawing/2014/main" id="{DD41C9EB-0AED-4D5C-B985-8B323F37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016" y="2438233"/>
              <a:ext cx="2556771" cy="15728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0F3A198B-3093-4B01-9D71-BF031328D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016" y="2438233"/>
              <a:ext cx="2556771" cy="1572837"/>
            </a:xfrm>
            <a:prstGeom prst="rect">
              <a:avLst/>
            </a:prstGeom>
            <a:noFill/>
            <a:ln w="1143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5733CCE3-342A-462D-93ED-F08937808A28}"/>
                </a:ext>
              </a:extLst>
            </p:cNvPr>
            <p:cNvGrpSpPr/>
            <p:nvPr/>
          </p:nvGrpSpPr>
          <p:grpSpPr>
            <a:xfrm>
              <a:off x="4932202" y="2446963"/>
              <a:ext cx="2537853" cy="1553922"/>
              <a:chOff x="4932202" y="2446963"/>
              <a:chExt cx="2537853" cy="1553922"/>
            </a:xfrm>
          </p:grpSpPr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2018D780-8D51-4C90-8BE6-5159F2FEA0C5}"/>
                  </a:ext>
                </a:extLst>
              </p:cNvPr>
              <p:cNvGrpSpPr/>
              <p:nvPr/>
            </p:nvGrpSpPr>
            <p:grpSpPr>
              <a:xfrm>
                <a:off x="4932202" y="2446963"/>
                <a:ext cx="2537853" cy="1553922"/>
                <a:chOff x="4932202" y="2446963"/>
                <a:chExt cx="2537853" cy="1553922"/>
              </a:xfrm>
            </p:grpSpPr>
            <p:sp>
              <p:nvSpPr>
                <p:cNvPr id="28" name="Rectangle 50">
                  <a:extLst>
                    <a:ext uri="{FF2B5EF4-FFF2-40B4-BE49-F238E27FC236}">
                      <a16:creationId xmlns:a16="http://schemas.microsoft.com/office/drawing/2014/main" id="{5B92EA28-D48C-4EEE-8C58-F6C3FFBFC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2202" y="2446963"/>
                  <a:ext cx="2537853" cy="1553922"/>
                </a:xfrm>
                <a:prstGeom prst="rect">
                  <a:avLst/>
                </a:pr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51">
                  <a:extLst>
                    <a:ext uri="{FF2B5EF4-FFF2-40B4-BE49-F238E27FC236}">
                      <a16:creationId xmlns:a16="http://schemas.microsoft.com/office/drawing/2014/main" id="{7BE25FBD-79CB-43EC-A1B4-64C1A1E11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6266" y="2535717"/>
                  <a:ext cx="2249725" cy="137641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2">
                  <a:extLst>
                    <a:ext uri="{FF2B5EF4-FFF2-40B4-BE49-F238E27FC236}">
                      <a16:creationId xmlns:a16="http://schemas.microsoft.com/office/drawing/2014/main" id="{B9A3CCDB-9F76-467F-B7F6-45E2AC676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5183" y="3287944"/>
                  <a:ext cx="375439" cy="379751"/>
                </a:xfrm>
                <a:custGeom>
                  <a:avLst/>
                  <a:gdLst>
                    <a:gd name="T0" fmla="*/ 0 w 258"/>
                    <a:gd name="T1" fmla="*/ 58 h 261"/>
                    <a:gd name="T2" fmla="*/ 199 w 258"/>
                    <a:gd name="T3" fmla="*/ 261 h 261"/>
                    <a:gd name="T4" fmla="*/ 258 w 258"/>
                    <a:gd name="T5" fmla="*/ 202 h 261"/>
                    <a:gd name="T6" fmla="*/ 58 w 258"/>
                    <a:gd name="T7" fmla="*/ 0 h 261"/>
                    <a:gd name="T8" fmla="*/ 0 w 258"/>
                    <a:gd name="T9" fmla="*/ 58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8" h="261">
                      <a:moveTo>
                        <a:pt x="0" y="58"/>
                      </a:moveTo>
                      <a:lnTo>
                        <a:pt x="199" y="261"/>
                      </a:lnTo>
                      <a:lnTo>
                        <a:pt x="258" y="202"/>
                      </a:lnTo>
                      <a:lnTo>
                        <a:pt x="58" y="0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53">
                  <a:extLst>
                    <a:ext uri="{FF2B5EF4-FFF2-40B4-BE49-F238E27FC236}">
                      <a16:creationId xmlns:a16="http://schemas.microsoft.com/office/drawing/2014/main" id="{BD855E4B-3397-4479-A04B-536A48D925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4970" y="2774334"/>
                  <a:ext cx="881846" cy="922459"/>
                </a:xfrm>
                <a:custGeom>
                  <a:avLst/>
                  <a:gdLst>
                    <a:gd name="T0" fmla="*/ 154 w 270"/>
                    <a:gd name="T1" fmla="*/ 184 h 282"/>
                    <a:gd name="T2" fmla="*/ 173 w 270"/>
                    <a:gd name="T3" fmla="*/ 164 h 282"/>
                    <a:gd name="T4" fmla="*/ 256 w 270"/>
                    <a:gd name="T5" fmla="*/ 248 h 282"/>
                    <a:gd name="T6" fmla="*/ 237 w 270"/>
                    <a:gd name="T7" fmla="*/ 267 h 282"/>
                    <a:gd name="T8" fmla="*/ 154 w 270"/>
                    <a:gd name="T9" fmla="*/ 184 h 282"/>
                    <a:gd name="T10" fmla="*/ 31 w 270"/>
                    <a:gd name="T11" fmla="*/ 141 h 282"/>
                    <a:gd name="T12" fmla="*/ 11 w 270"/>
                    <a:gd name="T13" fmla="*/ 91 h 282"/>
                    <a:gd name="T14" fmla="*/ 31 w 270"/>
                    <a:gd name="T15" fmla="*/ 40 h 282"/>
                    <a:gd name="T16" fmla="*/ 81 w 270"/>
                    <a:gd name="T17" fmla="*/ 19 h 282"/>
                    <a:gd name="T18" fmla="*/ 132 w 270"/>
                    <a:gd name="T19" fmla="*/ 40 h 282"/>
                    <a:gd name="T20" fmla="*/ 152 w 270"/>
                    <a:gd name="T21" fmla="*/ 91 h 282"/>
                    <a:gd name="T22" fmla="*/ 132 w 270"/>
                    <a:gd name="T23" fmla="*/ 141 h 282"/>
                    <a:gd name="T24" fmla="*/ 31 w 270"/>
                    <a:gd name="T25" fmla="*/ 141 h 282"/>
                    <a:gd name="T26" fmla="*/ 173 w 270"/>
                    <a:gd name="T27" fmla="*/ 150 h 282"/>
                    <a:gd name="T28" fmla="*/ 160 w 270"/>
                    <a:gd name="T29" fmla="*/ 163 h 282"/>
                    <a:gd name="T30" fmla="*/ 142 w 270"/>
                    <a:gd name="T31" fmla="*/ 145 h 282"/>
                    <a:gd name="T32" fmla="*/ 163 w 270"/>
                    <a:gd name="T33" fmla="*/ 91 h 282"/>
                    <a:gd name="T34" fmla="*/ 139 w 270"/>
                    <a:gd name="T35" fmla="*/ 32 h 282"/>
                    <a:gd name="T36" fmla="*/ 24 w 270"/>
                    <a:gd name="T37" fmla="*/ 32 h 282"/>
                    <a:gd name="T38" fmla="*/ 0 w 270"/>
                    <a:gd name="T39" fmla="*/ 91 h 282"/>
                    <a:gd name="T40" fmla="*/ 24 w 270"/>
                    <a:gd name="T41" fmla="*/ 149 h 282"/>
                    <a:gd name="T42" fmla="*/ 81 w 270"/>
                    <a:gd name="T43" fmla="*/ 173 h 282"/>
                    <a:gd name="T44" fmla="*/ 135 w 270"/>
                    <a:gd name="T45" fmla="*/ 152 h 282"/>
                    <a:gd name="T46" fmla="*/ 153 w 270"/>
                    <a:gd name="T47" fmla="*/ 170 h 282"/>
                    <a:gd name="T48" fmla="*/ 140 w 270"/>
                    <a:gd name="T49" fmla="*/ 184 h 282"/>
                    <a:gd name="T50" fmla="*/ 237 w 270"/>
                    <a:gd name="T51" fmla="*/ 282 h 282"/>
                    <a:gd name="T52" fmla="*/ 270 w 270"/>
                    <a:gd name="T53" fmla="*/ 248 h 282"/>
                    <a:gd name="T54" fmla="*/ 173 w 270"/>
                    <a:gd name="T55" fmla="*/ 15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70" h="282">
                      <a:moveTo>
                        <a:pt x="154" y="184"/>
                      </a:moveTo>
                      <a:cubicBezTo>
                        <a:pt x="173" y="164"/>
                        <a:pt x="173" y="164"/>
                        <a:pt x="173" y="164"/>
                      </a:cubicBezTo>
                      <a:cubicBezTo>
                        <a:pt x="256" y="248"/>
                        <a:pt x="256" y="248"/>
                        <a:pt x="256" y="248"/>
                      </a:cubicBezTo>
                      <a:cubicBezTo>
                        <a:pt x="237" y="267"/>
                        <a:pt x="237" y="267"/>
                        <a:pt x="237" y="267"/>
                      </a:cubicBezTo>
                      <a:lnTo>
                        <a:pt x="154" y="184"/>
                      </a:lnTo>
                      <a:close/>
                      <a:moveTo>
                        <a:pt x="31" y="141"/>
                      </a:moveTo>
                      <a:cubicBezTo>
                        <a:pt x="18" y="128"/>
                        <a:pt x="11" y="110"/>
                        <a:pt x="11" y="91"/>
                      </a:cubicBezTo>
                      <a:cubicBezTo>
                        <a:pt x="11" y="71"/>
                        <a:pt x="18" y="53"/>
                        <a:pt x="31" y="40"/>
                      </a:cubicBezTo>
                      <a:cubicBezTo>
                        <a:pt x="45" y="26"/>
                        <a:pt x="63" y="19"/>
                        <a:pt x="81" y="19"/>
                      </a:cubicBezTo>
                      <a:cubicBezTo>
                        <a:pt x="100" y="19"/>
                        <a:pt x="118" y="26"/>
                        <a:pt x="132" y="40"/>
                      </a:cubicBezTo>
                      <a:cubicBezTo>
                        <a:pt x="145" y="53"/>
                        <a:pt x="152" y="71"/>
                        <a:pt x="152" y="91"/>
                      </a:cubicBezTo>
                      <a:cubicBezTo>
                        <a:pt x="152" y="110"/>
                        <a:pt x="145" y="128"/>
                        <a:pt x="132" y="141"/>
                      </a:cubicBezTo>
                      <a:cubicBezTo>
                        <a:pt x="104" y="169"/>
                        <a:pt x="59" y="169"/>
                        <a:pt x="31" y="141"/>
                      </a:cubicBezTo>
                      <a:moveTo>
                        <a:pt x="173" y="150"/>
                      </a:moveTo>
                      <a:cubicBezTo>
                        <a:pt x="160" y="163"/>
                        <a:pt x="160" y="163"/>
                        <a:pt x="160" y="163"/>
                      </a:cubicBezTo>
                      <a:cubicBezTo>
                        <a:pt x="142" y="145"/>
                        <a:pt x="142" y="145"/>
                        <a:pt x="142" y="145"/>
                      </a:cubicBezTo>
                      <a:cubicBezTo>
                        <a:pt x="155" y="130"/>
                        <a:pt x="163" y="111"/>
                        <a:pt x="163" y="91"/>
                      </a:cubicBezTo>
                      <a:cubicBezTo>
                        <a:pt x="163" y="69"/>
                        <a:pt x="154" y="48"/>
                        <a:pt x="139" y="32"/>
                      </a:cubicBezTo>
                      <a:cubicBezTo>
                        <a:pt x="107" y="0"/>
                        <a:pt x="56" y="0"/>
                        <a:pt x="24" y="32"/>
                      </a:cubicBezTo>
                      <a:cubicBezTo>
                        <a:pt x="9" y="48"/>
                        <a:pt x="0" y="69"/>
                        <a:pt x="0" y="91"/>
                      </a:cubicBezTo>
                      <a:cubicBezTo>
                        <a:pt x="0" y="112"/>
                        <a:pt x="9" y="133"/>
                        <a:pt x="24" y="149"/>
                      </a:cubicBezTo>
                      <a:cubicBezTo>
                        <a:pt x="40" y="165"/>
                        <a:pt x="61" y="173"/>
                        <a:pt x="81" y="173"/>
                      </a:cubicBezTo>
                      <a:cubicBezTo>
                        <a:pt x="101" y="173"/>
                        <a:pt x="120" y="166"/>
                        <a:pt x="135" y="152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40" y="184"/>
                        <a:pt x="140" y="184"/>
                        <a:pt x="140" y="184"/>
                      </a:cubicBezTo>
                      <a:cubicBezTo>
                        <a:pt x="237" y="282"/>
                        <a:pt x="237" y="282"/>
                        <a:pt x="237" y="282"/>
                      </a:cubicBezTo>
                      <a:cubicBezTo>
                        <a:pt x="270" y="248"/>
                        <a:pt x="270" y="248"/>
                        <a:pt x="270" y="248"/>
                      </a:cubicBezTo>
                      <a:lnTo>
                        <a:pt x="173" y="15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54">
                  <a:extLst>
                    <a:ext uri="{FF2B5EF4-FFF2-40B4-BE49-F238E27FC236}">
                      <a16:creationId xmlns:a16="http://schemas.microsoft.com/office/drawing/2014/main" id="{956CC8E3-7CE0-4F5F-8FD3-DD266BA6B0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54970" y="2774334"/>
                  <a:ext cx="881846" cy="922459"/>
                </a:xfrm>
                <a:custGeom>
                  <a:avLst/>
                  <a:gdLst>
                    <a:gd name="T0" fmla="*/ 154 w 270"/>
                    <a:gd name="T1" fmla="*/ 184 h 282"/>
                    <a:gd name="T2" fmla="*/ 173 w 270"/>
                    <a:gd name="T3" fmla="*/ 164 h 282"/>
                    <a:gd name="T4" fmla="*/ 256 w 270"/>
                    <a:gd name="T5" fmla="*/ 248 h 282"/>
                    <a:gd name="T6" fmla="*/ 237 w 270"/>
                    <a:gd name="T7" fmla="*/ 267 h 282"/>
                    <a:gd name="T8" fmla="*/ 154 w 270"/>
                    <a:gd name="T9" fmla="*/ 184 h 282"/>
                    <a:gd name="T10" fmla="*/ 31 w 270"/>
                    <a:gd name="T11" fmla="*/ 141 h 282"/>
                    <a:gd name="T12" fmla="*/ 11 w 270"/>
                    <a:gd name="T13" fmla="*/ 91 h 282"/>
                    <a:gd name="T14" fmla="*/ 31 w 270"/>
                    <a:gd name="T15" fmla="*/ 40 h 282"/>
                    <a:gd name="T16" fmla="*/ 81 w 270"/>
                    <a:gd name="T17" fmla="*/ 19 h 282"/>
                    <a:gd name="T18" fmla="*/ 132 w 270"/>
                    <a:gd name="T19" fmla="*/ 40 h 282"/>
                    <a:gd name="T20" fmla="*/ 152 w 270"/>
                    <a:gd name="T21" fmla="*/ 91 h 282"/>
                    <a:gd name="T22" fmla="*/ 132 w 270"/>
                    <a:gd name="T23" fmla="*/ 141 h 282"/>
                    <a:gd name="T24" fmla="*/ 31 w 270"/>
                    <a:gd name="T25" fmla="*/ 141 h 282"/>
                    <a:gd name="T26" fmla="*/ 173 w 270"/>
                    <a:gd name="T27" fmla="*/ 150 h 282"/>
                    <a:gd name="T28" fmla="*/ 160 w 270"/>
                    <a:gd name="T29" fmla="*/ 163 h 282"/>
                    <a:gd name="T30" fmla="*/ 142 w 270"/>
                    <a:gd name="T31" fmla="*/ 145 h 282"/>
                    <a:gd name="T32" fmla="*/ 163 w 270"/>
                    <a:gd name="T33" fmla="*/ 91 h 282"/>
                    <a:gd name="T34" fmla="*/ 139 w 270"/>
                    <a:gd name="T35" fmla="*/ 32 h 282"/>
                    <a:gd name="T36" fmla="*/ 24 w 270"/>
                    <a:gd name="T37" fmla="*/ 32 h 282"/>
                    <a:gd name="T38" fmla="*/ 0 w 270"/>
                    <a:gd name="T39" fmla="*/ 91 h 282"/>
                    <a:gd name="T40" fmla="*/ 24 w 270"/>
                    <a:gd name="T41" fmla="*/ 149 h 282"/>
                    <a:gd name="T42" fmla="*/ 81 w 270"/>
                    <a:gd name="T43" fmla="*/ 173 h 282"/>
                    <a:gd name="T44" fmla="*/ 135 w 270"/>
                    <a:gd name="T45" fmla="*/ 152 h 282"/>
                    <a:gd name="T46" fmla="*/ 153 w 270"/>
                    <a:gd name="T47" fmla="*/ 170 h 282"/>
                    <a:gd name="T48" fmla="*/ 140 w 270"/>
                    <a:gd name="T49" fmla="*/ 184 h 282"/>
                    <a:gd name="T50" fmla="*/ 237 w 270"/>
                    <a:gd name="T51" fmla="*/ 282 h 282"/>
                    <a:gd name="T52" fmla="*/ 270 w 270"/>
                    <a:gd name="T53" fmla="*/ 248 h 282"/>
                    <a:gd name="T54" fmla="*/ 173 w 270"/>
                    <a:gd name="T55" fmla="*/ 15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70" h="282">
                      <a:moveTo>
                        <a:pt x="154" y="184"/>
                      </a:moveTo>
                      <a:cubicBezTo>
                        <a:pt x="173" y="164"/>
                        <a:pt x="173" y="164"/>
                        <a:pt x="173" y="164"/>
                      </a:cubicBezTo>
                      <a:cubicBezTo>
                        <a:pt x="256" y="248"/>
                        <a:pt x="256" y="248"/>
                        <a:pt x="256" y="248"/>
                      </a:cubicBezTo>
                      <a:cubicBezTo>
                        <a:pt x="237" y="267"/>
                        <a:pt x="237" y="267"/>
                        <a:pt x="237" y="267"/>
                      </a:cubicBezTo>
                      <a:lnTo>
                        <a:pt x="154" y="184"/>
                      </a:lnTo>
                      <a:close/>
                      <a:moveTo>
                        <a:pt x="31" y="141"/>
                      </a:moveTo>
                      <a:cubicBezTo>
                        <a:pt x="18" y="128"/>
                        <a:pt x="11" y="110"/>
                        <a:pt x="11" y="91"/>
                      </a:cubicBezTo>
                      <a:cubicBezTo>
                        <a:pt x="11" y="71"/>
                        <a:pt x="18" y="53"/>
                        <a:pt x="31" y="40"/>
                      </a:cubicBezTo>
                      <a:cubicBezTo>
                        <a:pt x="45" y="26"/>
                        <a:pt x="63" y="19"/>
                        <a:pt x="81" y="19"/>
                      </a:cubicBezTo>
                      <a:cubicBezTo>
                        <a:pt x="100" y="19"/>
                        <a:pt x="118" y="26"/>
                        <a:pt x="132" y="40"/>
                      </a:cubicBezTo>
                      <a:cubicBezTo>
                        <a:pt x="145" y="53"/>
                        <a:pt x="152" y="71"/>
                        <a:pt x="152" y="91"/>
                      </a:cubicBezTo>
                      <a:cubicBezTo>
                        <a:pt x="152" y="110"/>
                        <a:pt x="145" y="128"/>
                        <a:pt x="132" y="141"/>
                      </a:cubicBezTo>
                      <a:cubicBezTo>
                        <a:pt x="104" y="169"/>
                        <a:pt x="59" y="169"/>
                        <a:pt x="31" y="141"/>
                      </a:cubicBezTo>
                      <a:close/>
                      <a:moveTo>
                        <a:pt x="173" y="150"/>
                      </a:moveTo>
                      <a:cubicBezTo>
                        <a:pt x="160" y="163"/>
                        <a:pt x="160" y="163"/>
                        <a:pt x="160" y="163"/>
                      </a:cubicBezTo>
                      <a:cubicBezTo>
                        <a:pt x="142" y="145"/>
                        <a:pt x="142" y="145"/>
                        <a:pt x="142" y="145"/>
                      </a:cubicBezTo>
                      <a:cubicBezTo>
                        <a:pt x="155" y="130"/>
                        <a:pt x="163" y="111"/>
                        <a:pt x="163" y="91"/>
                      </a:cubicBezTo>
                      <a:cubicBezTo>
                        <a:pt x="163" y="69"/>
                        <a:pt x="154" y="48"/>
                        <a:pt x="139" y="32"/>
                      </a:cubicBezTo>
                      <a:cubicBezTo>
                        <a:pt x="107" y="0"/>
                        <a:pt x="56" y="0"/>
                        <a:pt x="24" y="32"/>
                      </a:cubicBezTo>
                      <a:cubicBezTo>
                        <a:pt x="9" y="48"/>
                        <a:pt x="0" y="69"/>
                        <a:pt x="0" y="91"/>
                      </a:cubicBezTo>
                      <a:cubicBezTo>
                        <a:pt x="0" y="112"/>
                        <a:pt x="9" y="133"/>
                        <a:pt x="24" y="149"/>
                      </a:cubicBezTo>
                      <a:cubicBezTo>
                        <a:pt x="40" y="165"/>
                        <a:pt x="61" y="173"/>
                        <a:pt x="81" y="173"/>
                      </a:cubicBezTo>
                      <a:cubicBezTo>
                        <a:pt x="101" y="173"/>
                        <a:pt x="120" y="166"/>
                        <a:pt x="135" y="152"/>
                      </a:cubicBezTo>
                      <a:cubicBezTo>
                        <a:pt x="153" y="170"/>
                        <a:pt x="153" y="170"/>
                        <a:pt x="153" y="170"/>
                      </a:cubicBezTo>
                      <a:cubicBezTo>
                        <a:pt x="140" y="184"/>
                        <a:pt x="140" y="184"/>
                        <a:pt x="140" y="184"/>
                      </a:cubicBezTo>
                      <a:cubicBezTo>
                        <a:pt x="237" y="282"/>
                        <a:pt x="237" y="282"/>
                        <a:pt x="237" y="282"/>
                      </a:cubicBezTo>
                      <a:cubicBezTo>
                        <a:pt x="270" y="248"/>
                        <a:pt x="270" y="248"/>
                        <a:pt x="270" y="248"/>
                      </a:cubicBezTo>
                      <a:lnTo>
                        <a:pt x="173" y="150"/>
                      </a:lnTo>
                      <a:close/>
                    </a:path>
                  </a:pathLst>
                </a:custGeom>
                <a:noFill/>
                <a:ln w="14288" cap="flat">
                  <a:solidFill>
                    <a:srgbClr val="00599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Oval 55">
                  <a:extLst>
                    <a:ext uri="{FF2B5EF4-FFF2-40B4-BE49-F238E27FC236}">
                      <a16:creationId xmlns:a16="http://schemas.microsoft.com/office/drawing/2014/main" id="{6661C633-33E3-40E3-BFAE-B4D9F755C6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5255" y="3431986"/>
                  <a:ext cx="205182" cy="205153"/>
                </a:xfrm>
                <a:prstGeom prst="ellipse">
                  <a:avLst/>
                </a:pr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val 56">
                  <a:extLst>
                    <a:ext uri="{FF2B5EF4-FFF2-40B4-BE49-F238E27FC236}">
                      <a16:creationId xmlns:a16="http://schemas.microsoft.com/office/drawing/2014/main" id="{26F1974C-D0CF-49F8-8697-EEA1FEA3B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37969" y="2921288"/>
                  <a:ext cx="205182" cy="206608"/>
                </a:xfrm>
                <a:prstGeom prst="ellipse">
                  <a:avLst/>
                </a:pr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57">
                  <a:extLst>
                    <a:ext uri="{FF2B5EF4-FFF2-40B4-BE49-F238E27FC236}">
                      <a16:creationId xmlns:a16="http://schemas.microsoft.com/office/drawing/2014/main" id="{5B5E765D-8142-40E5-8ED0-0AFD0E605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84713" y="3395612"/>
                  <a:ext cx="206637" cy="209518"/>
                </a:xfrm>
                <a:prstGeom prst="ellipse">
                  <a:avLst/>
                </a:pr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59">
                  <a:extLst>
                    <a:ext uri="{FF2B5EF4-FFF2-40B4-BE49-F238E27FC236}">
                      <a16:creationId xmlns:a16="http://schemas.microsoft.com/office/drawing/2014/main" id="{522699EA-C152-4152-BAD2-1FDCD67F1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7118" y="2803434"/>
                  <a:ext cx="1701118" cy="739131"/>
                </a:xfrm>
                <a:custGeom>
                  <a:avLst/>
                  <a:gdLst>
                    <a:gd name="T0" fmla="*/ 0 w 521"/>
                    <a:gd name="T1" fmla="*/ 226 h 226"/>
                    <a:gd name="T2" fmla="*/ 123 w 521"/>
                    <a:gd name="T3" fmla="*/ 67 h 226"/>
                    <a:gd name="T4" fmla="*/ 257 w 521"/>
                    <a:gd name="T5" fmla="*/ 215 h 226"/>
                    <a:gd name="T6" fmla="*/ 521 w 521"/>
                    <a:gd name="T7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1" h="226">
                      <a:moveTo>
                        <a:pt x="0" y="226"/>
                      </a:moveTo>
                      <a:cubicBezTo>
                        <a:pt x="0" y="224"/>
                        <a:pt x="123" y="67"/>
                        <a:pt x="123" y="67"/>
                      </a:cubicBezTo>
                      <a:cubicBezTo>
                        <a:pt x="257" y="215"/>
                        <a:pt x="257" y="215"/>
                        <a:pt x="257" y="215"/>
                      </a:cubicBezTo>
                      <a:cubicBezTo>
                        <a:pt x="521" y="0"/>
                        <a:pt x="521" y="0"/>
                        <a:pt x="521" y="0"/>
                      </a:cubicBezTo>
                    </a:path>
                  </a:pathLst>
                </a:custGeom>
                <a:noFill/>
                <a:ln w="28575" cap="flat">
                  <a:solidFill>
                    <a:srgbClr val="00599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5A9B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Oval 58">
                <a:extLst>
                  <a:ext uri="{FF2B5EF4-FFF2-40B4-BE49-F238E27FC236}">
                    <a16:creationId xmlns:a16="http://schemas.microsoft.com/office/drawing/2014/main" id="{3402450D-6D2F-436A-9BB1-6ED5292C1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0366" y="2711770"/>
                <a:ext cx="205182" cy="209518"/>
              </a:xfrm>
              <a:prstGeom prst="ellipse">
                <a:avLst/>
              </a:prstGeom>
              <a:solidFill>
                <a:srgbClr val="005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uppierung 2">
            <a:extLst>
              <a:ext uri="{FF2B5EF4-FFF2-40B4-BE49-F238E27FC236}">
                <a16:creationId xmlns:a16="http://schemas.microsoft.com/office/drawing/2014/main" id="{75B7C1AE-EE98-4A20-AFA5-5E81F15E4F98}"/>
              </a:ext>
            </a:extLst>
          </p:cNvPr>
          <p:cNvGrpSpPr/>
          <p:nvPr/>
        </p:nvGrpSpPr>
        <p:grpSpPr>
          <a:xfrm>
            <a:off x="1530024" y="1466244"/>
            <a:ext cx="9432000" cy="1676736"/>
            <a:chOff x="1434774" y="1561494"/>
            <a:chExt cx="9432000" cy="167673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FA5682EB-4AA9-486F-9D03-4BD6389B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4774" y="1561494"/>
              <a:ext cx="9432000" cy="1676736"/>
            </a:xfrm>
            <a:prstGeom prst="rect">
              <a:avLst/>
            </a:prstGeom>
          </p:spPr>
        </p:pic>
        <p:sp>
          <p:nvSpPr>
            <p:cNvPr id="40" name="Titel 3">
              <a:extLst>
                <a:ext uri="{FF2B5EF4-FFF2-40B4-BE49-F238E27FC236}">
                  <a16:creationId xmlns:a16="http://schemas.microsoft.com/office/drawing/2014/main" id="{8EB22386-9840-4886-840E-185B6C51C182}"/>
                </a:ext>
              </a:extLst>
            </p:cNvPr>
            <p:cNvSpPr txBox="1">
              <a:spLocks/>
            </p:cNvSpPr>
            <p:nvPr/>
          </p:nvSpPr>
          <p:spPr>
            <a:xfrm>
              <a:off x="1475772" y="2266184"/>
              <a:ext cx="1585732" cy="36155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i="1" kern="1200" baseline="0">
                  <a:solidFill>
                    <a:srgbClr val="00599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de-DE" sz="1600" b="1" dirty="0"/>
                <a:t>Institutes</a:t>
              </a:r>
            </a:p>
          </p:txBody>
        </p:sp>
        <p:sp>
          <p:nvSpPr>
            <p:cNvPr id="41" name="Titel 3">
              <a:extLst>
                <a:ext uri="{FF2B5EF4-FFF2-40B4-BE49-F238E27FC236}">
                  <a16:creationId xmlns:a16="http://schemas.microsoft.com/office/drawing/2014/main" id="{C18FED40-6635-4CA4-9FA4-905EBEDE6B5E}"/>
                </a:ext>
              </a:extLst>
            </p:cNvPr>
            <p:cNvSpPr txBox="1">
              <a:spLocks/>
            </p:cNvSpPr>
            <p:nvPr/>
          </p:nvSpPr>
          <p:spPr>
            <a:xfrm>
              <a:off x="9247787" y="2100403"/>
              <a:ext cx="1585732" cy="67566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i="1" kern="1200" baseline="0">
                  <a:solidFill>
                    <a:srgbClr val="00599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2400"/>
                </a:lnSpc>
              </a:pPr>
              <a:r>
                <a:rPr lang="de-DE" sz="1600" b="1" dirty="0"/>
                <a:t>Research </a:t>
              </a:r>
            </a:p>
            <a:p>
              <a:pPr algn="ctr">
                <a:lnSpc>
                  <a:spcPts val="2400"/>
                </a:lnSpc>
              </a:pPr>
              <a:r>
                <a:rPr lang="de-DE" sz="1600" b="1" dirty="0" err="1"/>
                <a:t>priorities</a:t>
              </a:r>
              <a:endParaRPr lang="de-DE" sz="1600" b="1" dirty="0"/>
            </a:p>
          </p:txBody>
        </p:sp>
      </p:grpSp>
      <p:sp>
        <p:nvSpPr>
          <p:cNvPr id="45" name="Rectangle 34">
            <a:extLst>
              <a:ext uri="{FF2B5EF4-FFF2-40B4-BE49-F238E27FC236}">
                <a16:creationId xmlns:a16="http://schemas.microsoft.com/office/drawing/2014/main" id="{3D195835-AF23-4055-8FE8-BFE790783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676" y="1445218"/>
            <a:ext cx="159498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599B"/>
                </a:solidFill>
                <a:effectLst/>
                <a:uLnTx/>
                <a:uFillTx/>
              </a:rPr>
              <a:t>32 Mio</a:t>
            </a:r>
            <a:r>
              <a:rPr lang="de-DE" altLang="de-DE" sz="2800" b="1" i="1" dirty="0">
                <a:solidFill>
                  <a:srgbClr val="00599B"/>
                </a:solidFill>
              </a:rPr>
              <a:t>. €</a:t>
            </a:r>
          </a:p>
          <a:p>
            <a:pPr algn="ctr">
              <a:defRPr/>
            </a:pPr>
            <a:r>
              <a:rPr lang="de-DE" altLang="de-DE" sz="1600" i="1" dirty="0">
                <a:solidFill>
                  <a:srgbClr val="00599B"/>
                </a:solidFill>
              </a:rPr>
              <a:t>Research </a:t>
            </a:r>
            <a:r>
              <a:rPr lang="de-DE" altLang="de-DE" sz="1600" i="1" dirty="0" err="1">
                <a:solidFill>
                  <a:srgbClr val="00599B"/>
                </a:solidFill>
              </a:rPr>
              <a:t>volume</a:t>
            </a:r>
            <a:endParaRPr lang="de-DE" altLang="de-DE" sz="1600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600" b="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2800" b="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51082CA1-82B2-4124-95E3-47996A62E7FB}"/>
              </a:ext>
            </a:extLst>
          </p:cNvPr>
          <p:cNvSpPr/>
          <p:nvPr/>
        </p:nvSpPr>
        <p:spPr bwMode="auto">
          <a:xfrm>
            <a:off x="597044" y="3894255"/>
            <a:ext cx="2973142" cy="475247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de-DE" sz="1200" b="1" i="1" dirty="0" err="1">
                <a:solidFill>
                  <a:srgbClr val="00599C"/>
                </a:solidFill>
              </a:rPr>
              <a:t>AImotion</a:t>
            </a:r>
            <a:r>
              <a:rPr lang="de-DE" sz="1200" b="1" i="1" dirty="0">
                <a:solidFill>
                  <a:srgbClr val="00599C"/>
                </a:solidFill>
              </a:rPr>
              <a:t> Bavaria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F6B439E0-15E2-419E-87EC-B1FAC14E2629}"/>
              </a:ext>
            </a:extLst>
          </p:cNvPr>
          <p:cNvSpPr/>
          <p:nvPr/>
        </p:nvSpPr>
        <p:spPr bwMode="auto">
          <a:xfrm>
            <a:off x="597044" y="4457465"/>
            <a:ext cx="2973142" cy="475247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de-DE" sz="1200" b="1" i="1" dirty="0">
                <a:solidFill>
                  <a:srgbClr val="00599C"/>
                </a:solidFill>
              </a:rPr>
              <a:t>Institute </a:t>
            </a:r>
            <a:r>
              <a:rPr lang="de-DE" sz="1200" b="1" i="1" dirty="0" err="1">
                <a:solidFill>
                  <a:srgbClr val="00599C"/>
                </a:solidFill>
              </a:rPr>
              <a:t>for</a:t>
            </a:r>
            <a:r>
              <a:rPr lang="de-DE" sz="1200" b="1" i="1" dirty="0">
                <a:solidFill>
                  <a:srgbClr val="00599C"/>
                </a:solidFill>
              </a:rPr>
              <a:t> Innovative Mobility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DA64AEE8-11BE-45F4-BE16-26C3CD4C33D3}"/>
              </a:ext>
            </a:extLst>
          </p:cNvPr>
          <p:cNvSpPr/>
          <p:nvPr/>
        </p:nvSpPr>
        <p:spPr bwMode="auto">
          <a:xfrm>
            <a:off x="597044" y="5020675"/>
            <a:ext cx="2973142" cy="475247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de-DE" sz="1200" b="1" i="1" dirty="0">
                <a:solidFill>
                  <a:srgbClr val="00599C"/>
                </a:solidFill>
              </a:rPr>
              <a:t>Institute </a:t>
            </a:r>
            <a:r>
              <a:rPr lang="de-DE" sz="1200" b="1" i="1" dirty="0" err="1">
                <a:solidFill>
                  <a:srgbClr val="00599C"/>
                </a:solidFill>
              </a:rPr>
              <a:t>for</a:t>
            </a:r>
            <a:r>
              <a:rPr lang="de-DE" sz="1200" b="1" i="1" dirty="0">
                <a:solidFill>
                  <a:srgbClr val="00599C"/>
                </a:solidFill>
              </a:rPr>
              <a:t> New Energy Systems</a:t>
            </a:r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7043DCAA-AFB7-4C63-A32A-77E2B29F70A8}"/>
              </a:ext>
            </a:extLst>
          </p:cNvPr>
          <p:cNvSpPr/>
          <p:nvPr/>
        </p:nvSpPr>
        <p:spPr bwMode="auto">
          <a:xfrm>
            <a:off x="597044" y="5583884"/>
            <a:ext cx="2973142" cy="475247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de-DE" sz="1200" b="1" i="1" dirty="0" err="1">
                <a:solidFill>
                  <a:srgbClr val="00599C"/>
                </a:solidFill>
              </a:rPr>
              <a:t>Bavarian</a:t>
            </a:r>
            <a:r>
              <a:rPr lang="de-DE" sz="1200" b="1" i="1" dirty="0">
                <a:solidFill>
                  <a:srgbClr val="00599C"/>
                </a:solidFill>
              </a:rPr>
              <a:t> Foresight-Institute</a:t>
            </a: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6FC1143F-BC7D-4DFD-9B33-66959755025A}"/>
              </a:ext>
            </a:extLst>
          </p:cNvPr>
          <p:cNvSpPr/>
          <p:nvPr/>
        </p:nvSpPr>
        <p:spPr bwMode="auto">
          <a:xfrm>
            <a:off x="597044" y="3233772"/>
            <a:ext cx="2973142" cy="572520"/>
          </a:xfrm>
          <a:prstGeom prst="cube">
            <a:avLst/>
          </a:prstGeom>
          <a:noFill/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1200" b="1" i="1" dirty="0">
                <a:solidFill>
                  <a:srgbClr val="00599C"/>
                </a:solidFill>
              </a:rPr>
              <a:t>CARISSMA </a:t>
            </a:r>
          </a:p>
          <a:p>
            <a:pPr lvl="0"/>
            <a:r>
              <a:rPr lang="de-DE" sz="1200" i="1" dirty="0">
                <a:solidFill>
                  <a:srgbClr val="00599C"/>
                </a:solidFill>
              </a:rPr>
              <a:t>Vehicle </a:t>
            </a:r>
            <a:r>
              <a:rPr lang="de-DE" sz="1200" i="1" dirty="0" err="1">
                <a:solidFill>
                  <a:srgbClr val="00599C"/>
                </a:solidFill>
              </a:rPr>
              <a:t>safety</a:t>
            </a:r>
            <a:endParaRPr lang="de-DE" sz="1200" b="1" i="1" dirty="0">
              <a:solidFill>
                <a:srgbClr val="00599C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842EA94-24E3-443C-8393-0C495E9610CF}"/>
              </a:ext>
            </a:extLst>
          </p:cNvPr>
          <p:cNvGrpSpPr/>
          <p:nvPr/>
        </p:nvGrpSpPr>
        <p:grpSpPr>
          <a:xfrm>
            <a:off x="5645003" y="3761674"/>
            <a:ext cx="1252143" cy="1395413"/>
            <a:chOff x="5645003" y="3761674"/>
            <a:chExt cx="1252143" cy="1395413"/>
          </a:xfrm>
        </p:grpSpPr>
        <p:cxnSp>
          <p:nvCxnSpPr>
            <p:cNvPr id="178" name="Gerader Verbinder 177">
              <a:extLst>
                <a:ext uri="{FF2B5EF4-FFF2-40B4-BE49-F238E27FC236}">
                  <a16:creationId xmlns:a16="http://schemas.microsoft.com/office/drawing/2014/main" id="{98FA3147-D8FF-4FE6-8202-2AB1F625E510}"/>
                </a:ext>
              </a:extLst>
            </p:cNvPr>
            <p:cNvCxnSpPr>
              <a:cxnSpLocks/>
            </p:cNvCxnSpPr>
            <p:nvPr/>
          </p:nvCxnSpPr>
          <p:spPr>
            <a:xfrm>
              <a:off x="6252251" y="3761674"/>
              <a:ext cx="1" cy="333754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glow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E3CB4C8-7F40-450B-AA43-CA9DA6A78B3E}"/>
                </a:ext>
              </a:extLst>
            </p:cNvPr>
            <p:cNvGrpSpPr/>
            <p:nvPr/>
          </p:nvGrpSpPr>
          <p:grpSpPr>
            <a:xfrm>
              <a:off x="5645003" y="3763129"/>
              <a:ext cx="1252143" cy="1393958"/>
              <a:chOff x="5645003" y="3763129"/>
              <a:chExt cx="1252143" cy="1393958"/>
            </a:xfrm>
          </p:grpSpPr>
          <p:grpSp>
            <p:nvGrpSpPr>
              <p:cNvPr id="173" name="Gruppierung 4">
                <a:extLst>
                  <a:ext uri="{FF2B5EF4-FFF2-40B4-BE49-F238E27FC236}">
                    <a16:creationId xmlns:a16="http://schemas.microsoft.com/office/drawing/2014/main" id="{8BCB01A8-0EA5-464D-B8EA-B6D8004AB19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45003" y="4040434"/>
                <a:ext cx="1252143" cy="1116653"/>
                <a:chOff x="5422831" y="4312035"/>
                <a:chExt cx="1585732" cy="1414145"/>
              </a:xfrm>
            </p:grpSpPr>
            <p:pic>
              <p:nvPicPr>
                <p:cNvPr id="174" name="Bild 3">
                  <a:extLst>
                    <a:ext uri="{FF2B5EF4-FFF2-40B4-BE49-F238E27FC236}">
                      <a16:creationId xmlns:a16="http://schemas.microsoft.com/office/drawing/2014/main" id="{0AE21809-C421-4C53-A313-4C226CC90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8625" y="4312035"/>
                  <a:ext cx="1414145" cy="1414145"/>
                </a:xfrm>
                <a:prstGeom prst="rect">
                  <a:avLst/>
                </a:prstGeom>
              </p:spPr>
            </p:pic>
            <p:sp>
              <p:nvSpPr>
                <p:cNvPr id="175" name="Titel 3">
                  <a:extLst>
                    <a:ext uri="{FF2B5EF4-FFF2-40B4-BE49-F238E27FC236}">
                      <a16:creationId xmlns:a16="http://schemas.microsoft.com/office/drawing/2014/main" id="{6645532C-9097-479A-A157-CFAAD486B5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22831" y="4897730"/>
                  <a:ext cx="1585732" cy="361558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rmAutofit fontScale="75000" lnSpcReduction="2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600" i="1" kern="1200" baseline="0">
                      <a:solidFill>
                        <a:srgbClr val="00599C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de-DE" sz="1600" b="1" dirty="0"/>
                    <a:t>Affiliated</a:t>
                  </a:r>
                  <a:br>
                    <a:rPr lang="de-DE" sz="1600" b="1" dirty="0"/>
                  </a:br>
                  <a:r>
                    <a:rPr lang="de-DE" sz="1600" b="1" dirty="0"/>
                    <a:t>Institutes </a:t>
                  </a:r>
                </a:p>
              </p:txBody>
            </p:sp>
          </p:grp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C747835C-EB58-4EEB-BA0A-4677CE1EE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9179" y="3764034"/>
                <a:ext cx="1" cy="33375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7B6AB1C1-F9BE-45B5-801E-826BC9A85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4231" y="3763129"/>
                <a:ext cx="1" cy="333754"/>
              </a:xfrm>
              <a:prstGeom prst="line">
                <a:avLst/>
              </a:prstGeom>
              <a:ln w="12700">
                <a:solidFill>
                  <a:srgbClr val="1776B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Gruppieren 188">
            <a:extLst>
              <a:ext uri="{FF2B5EF4-FFF2-40B4-BE49-F238E27FC236}">
                <a16:creationId xmlns:a16="http://schemas.microsoft.com/office/drawing/2014/main" id="{4AAA80A9-CF0A-45C4-AA53-8494DFC4C4F5}"/>
              </a:ext>
            </a:extLst>
          </p:cNvPr>
          <p:cNvGrpSpPr/>
          <p:nvPr/>
        </p:nvGrpSpPr>
        <p:grpSpPr>
          <a:xfrm>
            <a:off x="9027478" y="3796020"/>
            <a:ext cx="2547066" cy="509686"/>
            <a:chOff x="9105499" y="4075245"/>
            <a:chExt cx="2380664" cy="441795"/>
          </a:xfrm>
        </p:grpSpPr>
        <p:sp>
          <p:nvSpPr>
            <p:cNvPr id="76" name="Flussdiagramm: Magnetplattenspeicher 75">
              <a:extLst>
                <a:ext uri="{FF2B5EF4-FFF2-40B4-BE49-F238E27FC236}">
                  <a16:creationId xmlns:a16="http://schemas.microsoft.com/office/drawing/2014/main" id="{3E57BE8B-E2A6-43BC-A03A-9F3D9EF8538F}"/>
                </a:ext>
              </a:extLst>
            </p:cNvPr>
            <p:cNvSpPr/>
            <p:nvPr/>
          </p:nvSpPr>
          <p:spPr>
            <a:xfrm>
              <a:off x="9105499" y="4075245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22604325-8000-43A1-AABA-79E96D78C313}"/>
                </a:ext>
              </a:extLst>
            </p:cNvPr>
            <p:cNvSpPr/>
            <p:nvPr/>
          </p:nvSpPr>
          <p:spPr>
            <a:xfrm>
              <a:off x="9788179" y="4138506"/>
              <a:ext cx="994017" cy="315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400"/>
                </a:lnSpc>
                <a:spcAft>
                  <a:spcPts val="1200"/>
                </a:spcAft>
              </a:pPr>
              <a:r>
                <a:rPr lang="de-DE" sz="1200" b="1" dirty="0">
                  <a:solidFill>
                    <a:srgbClr val="005A96"/>
                  </a:solidFill>
                </a:rPr>
                <a:t>Vehicle </a:t>
              </a:r>
              <a:r>
                <a:rPr lang="de-DE" sz="1200" b="1" dirty="0" err="1">
                  <a:solidFill>
                    <a:srgbClr val="005A96"/>
                  </a:solidFill>
                </a:rPr>
                <a:t>safety</a:t>
              </a:r>
              <a:endParaRPr lang="de-DE" sz="1200" b="1" dirty="0">
                <a:solidFill>
                  <a:srgbClr val="005A96"/>
                </a:solidFill>
              </a:endParaRPr>
            </a:p>
          </p:txBody>
        </p:sp>
      </p:grpSp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2E89105B-3FBD-4222-9462-B344E921915D}"/>
              </a:ext>
            </a:extLst>
          </p:cNvPr>
          <p:cNvGrpSpPr/>
          <p:nvPr/>
        </p:nvGrpSpPr>
        <p:grpSpPr>
          <a:xfrm>
            <a:off x="9016406" y="4948614"/>
            <a:ext cx="2547066" cy="509686"/>
            <a:chOff x="9222816" y="5938981"/>
            <a:chExt cx="2380664" cy="441795"/>
          </a:xfrm>
        </p:grpSpPr>
        <p:sp>
          <p:nvSpPr>
            <p:cNvPr id="180" name="Flussdiagramm: Magnetplattenspeicher 179">
              <a:extLst>
                <a:ext uri="{FF2B5EF4-FFF2-40B4-BE49-F238E27FC236}">
                  <a16:creationId xmlns:a16="http://schemas.microsoft.com/office/drawing/2014/main" id="{652F26B3-E339-4C00-A98D-1F9419246FF4}"/>
                </a:ext>
              </a:extLst>
            </p:cNvPr>
            <p:cNvSpPr/>
            <p:nvPr/>
          </p:nvSpPr>
          <p:spPr>
            <a:xfrm>
              <a:off x="9222816" y="5938981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85ECD5B4-104F-4A94-BE23-966F5A6D2C7E}"/>
                </a:ext>
              </a:extLst>
            </p:cNvPr>
            <p:cNvSpPr/>
            <p:nvPr/>
          </p:nvSpPr>
          <p:spPr>
            <a:xfrm>
              <a:off x="9493020" y="6002242"/>
              <a:ext cx="1818969" cy="315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400"/>
                </a:lnSpc>
                <a:spcAft>
                  <a:spcPts val="1200"/>
                </a:spcAft>
              </a:pPr>
              <a:r>
                <a:rPr lang="de-DE" sz="1200" b="1" dirty="0" err="1">
                  <a:solidFill>
                    <a:srgbClr val="005A96"/>
                  </a:solidFill>
                </a:rPr>
                <a:t>Battery</a:t>
              </a:r>
              <a:r>
                <a:rPr lang="de-DE" sz="1200" b="1" dirty="0">
                  <a:solidFill>
                    <a:srgbClr val="005A96"/>
                  </a:solidFill>
                </a:rPr>
                <a:t>/Smart </a:t>
              </a:r>
              <a:r>
                <a:rPr lang="de-DE" sz="1200" b="1" dirty="0" err="1">
                  <a:solidFill>
                    <a:srgbClr val="005A96"/>
                  </a:solidFill>
                </a:rPr>
                <a:t>Cell</a:t>
              </a:r>
              <a:r>
                <a:rPr lang="de-DE" sz="1200" b="1" dirty="0">
                  <a:solidFill>
                    <a:srgbClr val="005A96"/>
                  </a:solidFill>
                </a:rPr>
                <a:t> </a:t>
              </a:r>
              <a:r>
                <a:rPr lang="de-DE" sz="1200" b="1" dirty="0" err="1">
                  <a:solidFill>
                    <a:srgbClr val="005A96"/>
                  </a:solidFill>
                </a:rPr>
                <a:t>research</a:t>
              </a:r>
              <a:endParaRPr lang="de-DE" sz="1200" b="1" dirty="0">
                <a:solidFill>
                  <a:srgbClr val="005A96"/>
                </a:solidFill>
              </a:endParaRPr>
            </a:p>
          </p:txBody>
        </p:sp>
      </p:grp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801CDA82-5075-46F1-B8FB-D3FC595AF265}"/>
              </a:ext>
            </a:extLst>
          </p:cNvPr>
          <p:cNvGrpSpPr/>
          <p:nvPr/>
        </p:nvGrpSpPr>
        <p:grpSpPr>
          <a:xfrm>
            <a:off x="9018278" y="4372317"/>
            <a:ext cx="2547068" cy="509686"/>
            <a:chOff x="9151394" y="4949961"/>
            <a:chExt cx="2380664" cy="441795"/>
          </a:xfrm>
        </p:grpSpPr>
        <p:sp>
          <p:nvSpPr>
            <p:cNvPr id="182" name="Flussdiagramm: Magnetplattenspeicher 181">
              <a:extLst>
                <a:ext uri="{FF2B5EF4-FFF2-40B4-BE49-F238E27FC236}">
                  <a16:creationId xmlns:a16="http://schemas.microsoft.com/office/drawing/2014/main" id="{0F6AAC66-E680-45FD-9600-E8362183681A}"/>
                </a:ext>
              </a:extLst>
            </p:cNvPr>
            <p:cNvSpPr/>
            <p:nvPr/>
          </p:nvSpPr>
          <p:spPr>
            <a:xfrm>
              <a:off x="9151394" y="4949961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DA93F216-C0AF-4748-8F74-3C15DCC897B4}"/>
                </a:ext>
              </a:extLst>
            </p:cNvPr>
            <p:cNvSpPr/>
            <p:nvPr/>
          </p:nvSpPr>
          <p:spPr>
            <a:xfrm>
              <a:off x="9437157" y="5025566"/>
              <a:ext cx="1826338" cy="3459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500"/>
                </a:lnSpc>
                <a:spcAft>
                  <a:spcPts val="1200"/>
                </a:spcAft>
              </a:pPr>
              <a:endParaRPr lang="de-DE" sz="1200" b="1" dirty="0">
                <a:solidFill>
                  <a:srgbClr val="005A96"/>
                </a:solidFill>
              </a:endParaRPr>
            </a:p>
            <a:p>
              <a:pPr lvl="0" algn="ctr">
                <a:lnSpc>
                  <a:spcPts val="500"/>
                </a:lnSpc>
                <a:spcAft>
                  <a:spcPts val="1200"/>
                </a:spcAft>
              </a:pPr>
              <a:r>
                <a:rPr lang="de-DE" sz="1200" b="1" dirty="0">
                  <a:solidFill>
                    <a:srgbClr val="005A96"/>
                  </a:solidFill>
                </a:rPr>
                <a:t>Aviation / </a:t>
              </a:r>
              <a:r>
                <a:rPr lang="de-DE" sz="1200" b="1" dirty="0" err="1">
                  <a:solidFill>
                    <a:srgbClr val="005A96"/>
                  </a:solidFill>
                </a:rPr>
                <a:t>Unmanned</a:t>
              </a:r>
              <a:r>
                <a:rPr lang="de-DE" sz="1200" b="1" dirty="0">
                  <a:solidFill>
                    <a:srgbClr val="005A96"/>
                  </a:solidFill>
                </a:rPr>
                <a:t> </a:t>
              </a:r>
              <a:r>
                <a:rPr lang="de-DE" sz="1200" b="1" dirty="0" err="1">
                  <a:solidFill>
                    <a:srgbClr val="005A96"/>
                  </a:solidFill>
                </a:rPr>
                <a:t>flying</a:t>
              </a:r>
              <a:endParaRPr lang="de-DE" sz="1200" b="1" dirty="0">
                <a:solidFill>
                  <a:srgbClr val="005A96"/>
                </a:solidFill>
              </a:endParaRPr>
            </a:p>
          </p:txBody>
        </p:sp>
      </p:grpSp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73A450A2-FEDB-439B-9578-3E4D148BA70E}"/>
              </a:ext>
            </a:extLst>
          </p:cNvPr>
          <p:cNvGrpSpPr/>
          <p:nvPr/>
        </p:nvGrpSpPr>
        <p:grpSpPr>
          <a:xfrm>
            <a:off x="9027478" y="6219788"/>
            <a:ext cx="2547067" cy="509686"/>
            <a:chOff x="9191431" y="6498684"/>
            <a:chExt cx="2380664" cy="441795"/>
          </a:xfrm>
        </p:grpSpPr>
        <p:sp>
          <p:nvSpPr>
            <p:cNvPr id="184" name="Flussdiagramm: Magnetplattenspeicher 183">
              <a:extLst>
                <a:ext uri="{FF2B5EF4-FFF2-40B4-BE49-F238E27FC236}">
                  <a16:creationId xmlns:a16="http://schemas.microsoft.com/office/drawing/2014/main" id="{68BB8199-8385-4474-9BE8-599202699998}"/>
                </a:ext>
              </a:extLst>
            </p:cNvPr>
            <p:cNvSpPr/>
            <p:nvPr/>
          </p:nvSpPr>
          <p:spPr>
            <a:xfrm>
              <a:off x="9191431" y="6498684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21DD38F0-D7AB-4E30-8A2F-21CC7AD36760}"/>
                </a:ext>
              </a:extLst>
            </p:cNvPr>
            <p:cNvSpPr/>
            <p:nvPr/>
          </p:nvSpPr>
          <p:spPr>
            <a:xfrm>
              <a:off x="9881784" y="6561945"/>
              <a:ext cx="978675" cy="315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400"/>
                </a:lnSpc>
                <a:spcAft>
                  <a:spcPts val="1200"/>
                </a:spcAft>
              </a:pPr>
              <a:r>
                <a:rPr lang="de-DE" sz="1200" b="1" dirty="0" err="1">
                  <a:solidFill>
                    <a:srgbClr val="005A96"/>
                  </a:solidFill>
                </a:rPr>
                <a:t>Sustainability</a:t>
              </a:r>
              <a:endParaRPr lang="de-DE" sz="1200" b="1" dirty="0">
                <a:solidFill>
                  <a:srgbClr val="005A96"/>
                </a:solidFill>
              </a:endParaRPr>
            </a:p>
          </p:txBody>
        </p:sp>
      </p:grpSp>
      <p:grpSp>
        <p:nvGrpSpPr>
          <p:cNvPr id="188" name="Gruppieren 187">
            <a:extLst>
              <a:ext uri="{FF2B5EF4-FFF2-40B4-BE49-F238E27FC236}">
                <a16:creationId xmlns:a16="http://schemas.microsoft.com/office/drawing/2014/main" id="{F92A4F02-5502-4E97-9E8F-D3CEB3252825}"/>
              </a:ext>
            </a:extLst>
          </p:cNvPr>
          <p:cNvGrpSpPr/>
          <p:nvPr/>
        </p:nvGrpSpPr>
        <p:grpSpPr>
          <a:xfrm>
            <a:off x="9021492" y="3219723"/>
            <a:ext cx="2547068" cy="509686"/>
            <a:chOff x="9094441" y="3198989"/>
            <a:chExt cx="2380664" cy="441795"/>
          </a:xfrm>
        </p:grpSpPr>
        <p:sp>
          <p:nvSpPr>
            <p:cNvPr id="186" name="Flussdiagramm: Magnetplattenspeicher 185">
              <a:extLst>
                <a:ext uri="{FF2B5EF4-FFF2-40B4-BE49-F238E27FC236}">
                  <a16:creationId xmlns:a16="http://schemas.microsoft.com/office/drawing/2014/main" id="{F6C05888-2DA0-4C3F-AE4B-1B9AAD3F42DE}"/>
                </a:ext>
              </a:extLst>
            </p:cNvPr>
            <p:cNvSpPr/>
            <p:nvPr/>
          </p:nvSpPr>
          <p:spPr>
            <a:xfrm>
              <a:off x="9094441" y="3198989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87" name="Rechteck 186">
              <a:extLst>
                <a:ext uri="{FF2B5EF4-FFF2-40B4-BE49-F238E27FC236}">
                  <a16:creationId xmlns:a16="http://schemas.microsoft.com/office/drawing/2014/main" id="{E88EBC93-0CCD-465F-9016-6CDBBA91B819}"/>
                </a:ext>
              </a:extLst>
            </p:cNvPr>
            <p:cNvSpPr/>
            <p:nvPr/>
          </p:nvSpPr>
          <p:spPr>
            <a:xfrm>
              <a:off x="9449121" y="3262250"/>
              <a:ext cx="1650022" cy="315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400"/>
                </a:lnSpc>
                <a:spcAft>
                  <a:spcPts val="1200"/>
                </a:spcAft>
              </a:pPr>
              <a:r>
                <a:rPr lang="de-DE" sz="1200" b="1" dirty="0" err="1">
                  <a:solidFill>
                    <a:srgbClr val="005A96"/>
                  </a:solidFill>
                </a:rPr>
                <a:t>Autonomous</a:t>
              </a:r>
              <a:r>
                <a:rPr lang="de-DE" sz="1200" b="1" dirty="0">
                  <a:solidFill>
                    <a:srgbClr val="005A96"/>
                  </a:solidFill>
                </a:rPr>
                <a:t> </a:t>
              </a:r>
              <a:r>
                <a:rPr lang="de-DE" sz="1200" b="1" dirty="0" err="1">
                  <a:solidFill>
                    <a:srgbClr val="005A96"/>
                  </a:solidFill>
                </a:rPr>
                <a:t>driving</a:t>
              </a:r>
              <a:r>
                <a:rPr lang="de-DE" sz="1200" b="1" dirty="0">
                  <a:solidFill>
                    <a:srgbClr val="005A96"/>
                  </a:solidFill>
                </a:rPr>
                <a:t> / AI</a:t>
              </a:r>
            </a:p>
          </p:txBody>
        </p:sp>
      </p:grpSp>
      <p:sp>
        <p:nvSpPr>
          <p:cNvPr id="204" name="Cube 203">
            <a:extLst>
              <a:ext uri="{FF2B5EF4-FFF2-40B4-BE49-F238E27FC236}">
                <a16:creationId xmlns:a16="http://schemas.microsoft.com/office/drawing/2014/main" id="{A3D66CEB-B002-44E8-8DA9-38D135FE5578}"/>
              </a:ext>
            </a:extLst>
          </p:cNvPr>
          <p:cNvSpPr/>
          <p:nvPr/>
        </p:nvSpPr>
        <p:spPr bwMode="auto">
          <a:xfrm>
            <a:off x="3318399" y="3174858"/>
            <a:ext cx="846373" cy="340812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</a:pPr>
            <a:r>
              <a:rPr lang="de-DE" sz="1000" b="1" i="1" kern="0" dirty="0">
                <a:solidFill>
                  <a:srgbClr val="00599C"/>
                </a:solidFill>
              </a:rPr>
              <a:t>C-ECOS</a:t>
            </a:r>
            <a:endParaRPr lang="de-DE" sz="1000" i="1" dirty="0">
              <a:solidFill>
                <a:srgbClr val="00599C"/>
              </a:solidFill>
              <a:latin typeface="Montserrat" panose="00000500000000000000" pitchFamily="2" charset="0"/>
            </a:endParaRPr>
          </a:p>
        </p:txBody>
      </p:sp>
      <p:pic>
        <p:nvPicPr>
          <p:cNvPr id="202" name="Grafik 201">
            <a:extLst>
              <a:ext uri="{FF2B5EF4-FFF2-40B4-BE49-F238E27FC236}">
                <a16:creationId xmlns:a16="http://schemas.microsoft.com/office/drawing/2014/main" id="{6665FA90-DCBE-46DE-B6E9-B28E925237E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380" y="3401844"/>
            <a:ext cx="502779" cy="377084"/>
          </a:xfrm>
          <a:prstGeom prst="rect">
            <a:avLst/>
          </a:prstGeom>
        </p:spPr>
      </p:pic>
      <p:pic>
        <p:nvPicPr>
          <p:cNvPr id="203" name="Grafik 202">
            <a:extLst>
              <a:ext uri="{FF2B5EF4-FFF2-40B4-BE49-F238E27FC236}">
                <a16:creationId xmlns:a16="http://schemas.microsoft.com/office/drawing/2014/main" id="{7980FF01-C4B4-4C50-9844-CA6164F085E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85296" y="4070332"/>
            <a:ext cx="371266" cy="232827"/>
          </a:xfrm>
          <a:prstGeom prst="rect">
            <a:avLst/>
          </a:prstGeom>
        </p:spPr>
      </p:pic>
      <p:sp>
        <p:nvSpPr>
          <p:cNvPr id="205" name="Cube 204">
            <a:extLst>
              <a:ext uri="{FF2B5EF4-FFF2-40B4-BE49-F238E27FC236}">
                <a16:creationId xmlns:a16="http://schemas.microsoft.com/office/drawing/2014/main" id="{8D75FE37-CFC2-490C-AB45-D4AA631E6DFE}"/>
              </a:ext>
            </a:extLst>
          </p:cNvPr>
          <p:cNvSpPr/>
          <p:nvPr/>
        </p:nvSpPr>
        <p:spPr bwMode="auto">
          <a:xfrm>
            <a:off x="4106182" y="3335541"/>
            <a:ext cx="695734" cy="340812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</a:pPr>
            <a:r>
              <a:rPr lang="de-DE" sz="1000" b="1" i="1" kern="0" dirty="0">
                <a:solidFill>
                  <a:srgbClr val="005A9B"/>
                </a:solidFill>
              </a:rPr>
              <a:t>C-IAD</a:t>
            </a:r>
            <a:endParaRPr lang="de-DE" sz="1000" i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206" name="Cube 205">
            <a:extLst>
              <a:ext uri="{FF2B5EF4-FFF2-40B4-BE49-F238E27FC236}">
                <a16:creationId xmlns:a16="http://schemas.microsoft.com/office/drawing/2014/main" id="{353D1D9D-063D-4CC9-B120-DCE1164F5602}"/>
              </a:ext>
            </a:extLst>
          </p:cNvPr>
          <p:cNvSpPr/>
          <p:nvPr/>
        </p:nvSpPr>
        <p:spPr bwMode="auto">
          <a:xfrm>
            <a:off x="3318399" y="3528738"/>
            <a:ext cx="846373" cy="340812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</a:pPr>
            <a:r>
              <a:rPr lang="de-DE" sz="1000" b="1" i="1" kern="0" dirty="0">
                <a:solidFill>
                  <a:srgbClr val="00599C"/>
                </a:solidFill>
              </a:rPr>
              <a:t>C-ISAFE</a:t>
            </a:r>
            <a:endParaRPr lang="de-DE" sz="1000" i="1" dirty="0">
              <a:solidFill>
                <a:srgbClr val="00599C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ube 56">
            <a:extLst>
              <a:ext uri="{FF2B5EF4-FFF2-40B4-BE49-F238E27FC236}">
                <a16:creationId xmlns:a16="http://schemas.microsoft.com/office/drawing/2014/main" id="{69DFB659-1A42-D2ED-E025-5E58A3795F21}"/>
              </a:ext>
            </a:extLst>
          </p:cNvPr>
          <p:cNvSpPr/>
          <p:nvPr/>
        </p:nvSpPr>
        <p:spPr bwMode="auto">
          <a:xfrm>
            <a:off x="597044" y="6059131"/>
            <a:ext cx="2973142" cy="475247"/>
          </a:xfrm>
          <a:prstGeom prst="cube">
            <a:avLst/>
          </a:prstGeom>
          <a:solidFill>
            <a:schemeClr val="bg1"/>
          </a:solidFill>
          <a:ln w="19050">
            <a:solidFill>
              <a:srgbClr val="01518C"/>
            </a:solidFill>
            <a:extLst>
              <a:ext uri="{C807C97D-BFC1-408E-A445-0C87EB9F89A2}">
                <ask:lineSketchStyleProps xmlns:ask="http://schemas.microsoft.com/office/drawing/2018/sketchyshapes" sd="837411858">
                  <a:custGeom>
                    <a:avLst/>
                    <a:gdLst>
                      <a:gd name="connsiteX0" fmla="*/ 122929 w 4242412"/>
                      <a:gd name="connsiteY0" fmla="*/ 0 h 737558"/>
                      <a:gd name="connsiteX1" fmla="*/ 891899 w 4242412"/>
                      <a:gd name="connsiteY1" fmla="*/ 0 h 737558"/>
                      <a:gd name="connsiteX2" fmla="*/ 1496090 w 4242412"/>
                      <a:gd name="connsiteY2" fmla="*/ 0 h 737558"/>
                      <a:gd name="connsiteX3" fmla="*/ 2059086 w 4242412"/>
                      <a:gd name="connsiteY3" fmla="*/ 0 h 737558"/>
                      <a:gd name="connsiteX4" fmla="*/ 2786861 w 4242412"/>
                      <a:gd name="connsiteY4" fmla="*/ 0 h 737558"/>
                      <a:gd name="connsiteX5" fmla="*/ 3349857 w 4242412"/>
                      <a:gd name="connsiteY5" fmla="*/ 0 h 737558"/>
                      <a:gd name="connsiteX6" fmla="*/ 4242412 w 4242412"/>
                      <a:gd name="connsiteY6" fmla="*/ 0 h 737558"/>
                      <a:gd name="connsiteX7" fmla="*/ 4242412 w 4242412"/>
                      <a:gd name="connsiteY7" fmla="*/ 0 h 737558"/>
                      <a:gd name="connsiteX8" fmla="*/ 4242412 w 4242412"/>
                      <a:gd name="connsiteY8" fmla="*/ 614629 h 737558"/>
                      <a:gd name="connsiteX9" fmla="*/ 4119483 w 4242412"/>
                      <a:gd name="connsiteY9" fmla="*/ 737558 h 737558"/>
                      <a:gd name="connsiteX10" fmla="*/ 3391708 w 4242412"/>
                      <a:gd name="connsiteY10" fmla="*/ 737558 h 737558"/>
                      <a:gd name="connsiteX11" fmla="*/ 2622738 w 4242412"/>
                      <a:gd name="connsiteY11" fmla="*/ 737558 h 737558"/>
                      <a:gd name="connsiteX12" fmla="*/ 2059742 w 4242412"/>
                      <a:gd name="connsiteY12" fmla="*/ 737558 h 737558"/>
                      <a:gd name="connsiteX13" fmla="*/ 1455551 w 4242412"/>
                      <a:gd name="connsiteY13" fmla="*/ 737558 h 737558"/>
                      <a:gd name="connsiteX14" fmla="*/ 768970 w 4242412"/>
                      <a:gd name="connsiteY14" fmla="*/ 737558 h 737558"/>
                      <a:gd name="connsiteX15" fmla="*/ 0 w 4242412"/>
                      <a:gd name="connsiteY15" fmla="*/ 737558 h 737558"/>
                      <a:gd name="connsiteX16" fmla="*/ 0 w 4242412"/>
                      <a:gd name="connsiteY16" fmla="*/ 737558 h 737558"/>
                      <a:gd name="connsiteX17" fmla="*/ 0 w 4242412"/>
                      <a:gd name="connsiteY17" fmla="*/ 122929 h 737558"/>
                      <a:gd name="connsiteX18" fmla="*/ 122929 w 4242412"/>
                      <a:gd name="connsiteY18" fmla="*/ 0 h 73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242412" h="737558" extrusionOk="0">
                        <a:moveTo>
                          <a:pt x="122929" y="0"/>
                        </a:moveTo>
                        <a:cubicBezTo>
                          <a:pt x="503822" y="-576"/>
                          <a:pt x="509733" y="-29194"/>
                          <a:pt x="891899" y="0"/>
                        </a:cubicBezTo>
                        <a:cubicBezTo>
                          <a:pt x="1274065" y="29194"/>
                          <a:pt x="1275855" y="-2990"/>
                          <a:pt x="1496090" y="0"/>
                        </a:cubicBezTo>
                        <a:cubicBezTo>
                          <a:pt x="1716325" y="2990"/>
                          <a:pt x="1901192" y="-23225"/>
                          <a:pt x="2059086" y="0"/>
                        </a:cubicBezTo>
                        <a:cubicBezTo>
                          <a:pt x="2216980" y="23225"/>
                          <a:pt x="2530768" y="-11300"/>
                          <a:pt x="2786861" y="0"/>
                        </a:cubicBezTo>
                        <a:cubicBezTo>
                          <a:pt x="3042955" y="11300"/>
                          <a:pt x="3223261" y="-7864"/>
                          <a:pt x="3349857" y="0"/>
                        </a:cubicBezTo>
                        <a:cubicBezTo>
                          <a:pt x="3476453" y="7864"/>
                          <a:pt x="3918657" y="-25728"/>
                          <a:pt x="4242412" y="0"/>
                        </a:cubicBezTo>
                        <a:lnTo>
                          <a:pt x="4242412" y="0"/>
                        </a:lnTo>
                        <a:cubicBezTo>
                          <a:pt x="4230032" y="211366"/>
                          <a:pt x="4217061" y="329291"/>
                          <a:pt x="4242412" y="614629"/>
                        </a:cubicBezTo>
                        <a:cubicBezTo>
                          <a:pt x="4238524" y="681347"/>
                          <a:pt x="4191750" y="741557"/>
                          <a:pt x="4119483" y="737558"/>
                        </a:cubicBezTo>
                        <a:cubicBezTo>
                          <a:pt x="3919755" y="758949"/>
                          <a:pt x="3645398" y="747812"/>
                          <a:pt x="3391708" y="737558"/>
                        </a:cubicBezTo>
                        <a:cubicBezTo>
                          <a:pt x="3138018" y="727304"/>
                          <a:pt x="2919789" y="717166"/>
                          <a:pt x="2622738" y="737558"/>
                        </a:cubicBezTo>
                        <a:cubicBezTo>
                          <a:pt x="2325687" y="757951"/>
                          <a:pt x="2306058" y="746706"/>
                          <a:pt x="2059742" y="737558"/>
                        </a:cubicBezTo>
                        <a:cubicBezTo>
                          <a:pt x="1813426" y="728410"/>
                          <a:pt x="1685916" y="715340"/>
                          <a:pt x="1455551" y="737558"/>
                        </a:cubicBezTo>
                        <a:cubicBezTo>
                          <a:pt x="1225186" y="759776"/>
                          <a:pt x="1078368" y="728198"/>
                          <a:pt x="768970" y="737558"/>
                        </a:cubicBezTo>
                        <a:cubicBezTo>
                          <a:pt x="459572" y="746918"/>
                          <a:pt x="231713" y="742509"/>
                          <a:pt x="0" y="737558"/>
                        </a:cubicBezTo>
                        <a:lnTo>
                          <a:pt x="0" y="737558"/>
                        </a:lnTo>
                        <a:cubicBezTo>
                          <a:pt x="23555" y="554777"/>
                          <a:pt x="21088" y="334433"/>
                          <a:pt x="0" y="122929"/>
                        </a:cubicBezTo>
                        <a:cubicBezTo>
                          <a:pt x="832" y="59673"/>
                          <a:pt x="56272" y="16344"/>
                          <a:pt x="122929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de-DE" sz="1200" b="1" i="1" dirty="0">
                <a:solidFill>
                  <a:srgbClr val="00599C"/>
                </a:solidFill>
              </a:rPr>
              <a:t>Research- and Transfer </a:t>
            </a:r>
            <a:r>
              <a:rPr lang="de-DE" sz="1200" b="1" i="1" dirty="0" err="1">
                <a:solidFill>
                  <a:srgbClr val="00599C"/>
                </a:solidFill>
              </a:rPr>
              <a:t>center</a:t>
            </a:r>
            <a:r>
              <a:rPr lang="de-DE" sz="1200" b="1" i="1" dirty="0">
                <a:solidFill>
                  <a:srgbClr val="00599C"/>
                </a:solidFill>
              </a:rPr>
              <a:t> </a:t>
            </a:r>
          </a:p>
          <a:p>
            <a:pPr>
              <a:lnSpc>
                <a:spcPts val="1200"/>
              </a:lnSpc>
            </a:pPr>
            <a:r>
              <a:rPr lang="de-DE" sz="1200" b="1" i="1" dirty="0">
                <a:solidFill>
                  <a:srgbClr val="00599C"/>
                </a:solidFill>
              </a:rPr>
              <a:t>ForTraNN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84DE91A-AD50-E221-12CF-17B8E8A23DAF}"/>
              </a:ext>
            </a:extLst>
          </p:cNvPr>
          <p:cNvGrpSpPr/>
          <p:nvPr/>
        </p:nvGrpSpPr>
        <p:grpSpPr>
          <a:xfrm>
            <a:off x="9027478" y="5590469"/>
            <a:ext cx="2547067" cy="509686"/>
            <a:chOff x="9191431" y="6498684"/>
            <a:chExt cx="2380664" cy="441795"/>
          </a:xfrm>
        </p:grpSpPr>
        <p:sp>
          <p:nvSpPr>
            <p:cNvPr id="12" name="Flussdiagramm: Magnetplattenspeicher 11">
              <a:extLst>
                <a:ext uri="{FF2B5EF4-FFF2-40B4-BE49-F238E27FC236}">
                  <a16:creationId xmlns:a16="http://schemas.microsoft.com/office/drawing/2014/main" id="{E1FA47A3-AFCD-93D9-CD40-6D4B0603ACA8}"/>
                </a:ext>
              </a:extLst>
            </p:cNvPr>
            <p:cNvSpPr/>
            <p:nvPr/>
          </p:nvSpPr>
          <p:spPr>
            <a:xfrm>
              <a:off x="9191431" y="6498684"/>
              <a:ext cx="2380664" cy="441795"/>
            </a:xfrm>
            <a:prstGeom prst="flowChartMagneticDisk">
              <a:avLst/>
            </a:prstGeom>
            <a:solidFill>
              <a:schemeClr val="bg1"/>
            </a:solidFill>
            <a:ln w="19050">
              <a:solidFill>
                <a:srgbClr val="005A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C5C8C3-CCB2-3AB9-2756-9C6F7E5423A7}"/>
                </a:ext>
              </a:extLst>
            </p:cNvPr>
            <p:cNvSpPr/>
            <p:nvPr/>
          </p:nvSpPr>
          <p:spPr>
            <a:xfrm>
              <a:off x="9813913" y="6561945"/>
              <a:ext cx="1114419" cy="3153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400"/>
                </a:lnSpc>
                <a:spcAft>
                  <a:spcPts val="1200"/>
                </a:spcAft>
              </a:pPr>
              <a:r>
                <a:rPr lang="de-DE" sz="1200" b="1" dirty="0">
                  <a:solidFill>
                    <a:srgbClr val="005A96"/>
                  </a:solidFill>
                </a:rPr>
                <a:t>Energy </a:t>
              </a:r>
              <a:r>
                <a:rPr lang="de-DE" sz="1200" b="1" dirty="0" err="1">
                  <a:solidFill>
                    <a:srgbClr val="005A96"/>
                  </a:solidFill>
                </a:rPr>
                <a:t>systems</a:t>
              </a:r>
              <a:r>
                <a:rPr lang="de-DE" sz="1200" b="1" dirty="0">
                  <a:solidFill>
                    <a:srgbClr val="005A96"/>
                  </a:solidFill>
                </a:rPr>
                <a:t> </a:t>
              </a:r>
            </a:p>
          </p:txBody>
        </p:sp>
      </p:grpSp>
      <p:sp>
        <p:nvSpPr>
          <p:cNvPr id="27" name="Titel 1">
            <a:extLst>
              <a:ext uri="{FF2B5EF4-FFF2-40B4-BE49-F238E27FC236}">
                <a16:creationId xmlns:a16="http://schemas.microsoft.com/office/drawing/2014/main" id="{FD8F369F-9AC0-9D5A-51CE-80A193276557}"/>
              </a:ext>
            </a:extLst>
          </p:cNvPr>
          <p:cNvSpPr txBox="1">
            <a:spLocks/>
          </p:cNvSpPr>
          <p:nvPr/>
        </p:nvSpPr>
        <p:spPr>
          <a:xfrm>
            <a:off x="753139" y="804962"/>
            <a:ext cx="10515600" cy="808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>
              <a:solidFill>
                <a:srgbClr val="005A9B"/>
              </a:solidFill>
              <a:latin typeface="TSTAR"/>
            </a:endParaRPr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8B9C8AFB-B0AE-B028-A9EF-E59EF8A7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F50FB5D-836C-E1B5-8434-3BC524360E4A}"/>
              </a:ext>
            </a:extLst>
          </p:cNvPr>
          <p:cNvGrpSpPr/>
          <p:nvPr/>
        </p:nvGrpSpPr>
        <p:grpSpPr>
          <a:xfrm>
            <a:off x="3794942" y="5188779"/>
            <a:ext cx="4977869" cy="1600423"/>
            <a:chOff x="3794942" y="5188779"/>
            <a:chExt cx="4977869" cy="1600423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9C2C0FF-3350-4136-8426-30E17ABD7E7B}"/>
                </a:ext>
              </a:extLst>
            </p:cNvPr>
            <p:cNvGrpSpPr/>
            <p:nvPr/>
          </p:nvGrpSpPr>
          <p:grpSpPr>
            <a:xfrm>
              <a:off x="3794942" y="5188779"/>
              <a:ext cx="4977869" cy="1600423"/>
              <a:chOff x="3794942" y="5188779"/>
              <a:chExt cx="4977869" cy="1600423"/>
            </a:xfrm>
          </p:grpSpPr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F7C13351-1422-49EE-87FF-4FCF9136A726}"/>
                  </a:ext>
                </a:extLst>
              </p:cNvPr>
              <p:cNvGrpSpPr/>
              <p:nvPr/>
            </p:nvGrpSpPr>
            <p:grpSpPr>
              <a:xfrm>
                <a:off x="3794942" y="5188779"/>
                <a:ext cx="4977869" cy="1600423"/>
                <a:chOff x="3794942" y="5188779"/>
                <a:chExt cx="4977869" cy="1600423"/>
              </a:xfrm>
            </p:grpSpPr>
            <p:pic>
              <p:nvPicPr>
                <p:cNvPr id="193" name="Grafik 192">
                  <a:extLst>
                    <a:ext uri="{FF2B5EF4-FFF2-40B4-BE49-F238E27FC236}">
                      <a16:creationId xmlns:a16="http://schemas.microsoft.com/office/drawing/2014/main" id="{C8E67123-ADEC-4479-8860-1C482CE01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4942" y="5188779"/>
                  <a:ext cx="4977869" cy="1600423"/>
                </a:xfrm>
                <a:prstGeom prst="rect">
                  <a:avLst/>
                </a:prstGeom>
              </p:spPr>
            </p:pic>
            <p:grpSp>
              <p:nvGrpSpPr>
                <p:cNvPr id="75" name="Gruppieren 74">
                  <a:extLst>
                    <a:ext uri="{FF2B5EF4-FFF2-40B4-BE49-F238E27FC236}">
                      <a16:creationId xmlns:a16="http://schemas.microsoft.com/office/drawing/2014/main" id="{7443E1EE-8543-486F-827D-A8BCF9722919}"/>
                    </a:ext>
                  </a:extLst>
                </p:cNvPr>
                <p:cNvGrpSpPr/>
                <p:nvPr/>
              </p:nvGrpSpPr>
              <p:grpSpPr>
                <a:xfrm>
                  <a:off x="3842316" y="5532052"/>
                  <a:ext cx="4849373" cy="832774"/>
                  <a:chOff x="3837651" y="5510490"/>
                  <a:chExt cx="4849373" cy="832774"/>
                </a:xfrm>
              </p:grpSpPr>
              <p:pic>
                <p:nvPicPr>
                  <p:cNvPr id="172" name="Picture 4" descr="Bildergebnis fÃ¼r logo fraunhofer">
                    <a:extLst>
                      <a:ext uri="{FF2B5EF4-FFF2-40B4-BE49-F238E27FC236}">
                        <a16:creationId xmlns:a16="http://schemas.microsoft.com/office/drawing/2014/main" id="{C9292C30-74BB-4C68-B304-61C171D0DC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73682" y="5663927"/>
                    <a:ext cx="980378" cy="1696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F0AAF726-B60D-4284-836E-A4094BA2423C}"/>
                      </a:ext>
                    </a:extLst>
                  </p:cNvPr>
                  <p:cNvSpPr txBox="1"/>
                  <p:nvPr/>
                </p:nvSpPr>
                <p:spPr>
                  <a:xfrm>
                    <a:off x="5709504" y="5840387"/>
                    <a:ext cx="112201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71" name="Grafik 170">
                    <a:extLst>
                      <a:ext uri="{FF2B5EF4-FFF2-40B4-BE49-F238E27FC236}">
                        <a16:creationId xmlns:a16="http://schemas.microsoft.com/office/drawing/2014/main" id="{A91BA1A9-D5B5-47AD-B4E3-EE780DD4F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37651" y="5689390"/>
                    <a:ext cx="1520297" cy="551107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fik 47">
                    <a:extLst>
                      <a:ext uri="{FF2B5EF4-FFF2-40B4-BE49-F238E27FC236}">
                        <a16:creationId xmlns:a16="http://schemas.microsoft.com/office/drawing/2014/main" id="{14B630F0-F8BD-4123-B3BC-94555817B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72879" y="5510490"/>
                    <a:ext cx="1414145" cy="83277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0" name="Gruppieren 199">
                <a:extLst>
                  <a:ext uri="{FF2B5EF4-FFF2-40B4-BE49-F238E27FC236}">
                    <a16:creationId xmlns:a16="http://schemas.microsoft.com/office/drawing/2014/main" id="{0646BA31-BC6C-4FCF-AEEB-4345552D3586}"/>
                  </a:ext>
                </a:extLst>
              </p:cNvPr>
              <p:cNvGrpSpPr/>
              <p:nvPr/>
            </p:nvGrpSpPr>
            <p:grpSpPr>
              <a:xfrm>
                <a:off x="5890171" y="5635646"/>
                <a:ext cx="954757" cy="269304"/>
                <a:chOff x="5890171" y="5635646"/>
                <a:chExt cx="954757" cy="269304"/>
              </a:xfrm>
            </p:grpSpPr>
            <p:sp>
              <p:nvSpPr>
                <p:cNvPr id="195" name="Rechteck 194">
                  <a:extLst>
                    <a:ext uri="{FF2B5EF4-FFF2-40B4-BE49-F238E27FC236}">
                      <a16:creationId xmlns:a16="http://schemas.microsoft.com/office/drawing/2014/main" id="{C4FDEEC5-5422-4DEC-96D3-23414395BF74}"/>
                    </a:ext>
                  </a:extLst>
                </p:cNvPr>
                <p:cNvSpPr/>
                <p:nvPr/>
              </p:nvSpPr>
              <p:spPr>
                <a:xfrm>
                  <a:off x="5988843" y="5727297"/>
                  <a:ext cx="769881" cy="127797"/>
                </a:xfrm>
                <a:prstGeom prst="rect">
                  <a:avLst/>
                </a:prstGeom>
                <a:solidFill>
                  <a:srgbClr val="01518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F479C168-B83C-4F77-8DD9-DD9F545B33BA}"/>
                    </a:ext>
                  </a:extLst>
                </p:cNvPr>
                <p:cNvSpPr txBox="1"/>
                <p:nvPr/>
              </p:nvSpPr>
              <p:spPr>
                <a:xfrm>
                  <a:off x="5890171" y="5635646"/>
                  <a:ext cx="954757" cy="26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sz="115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Fraunhofer</a:t>
                  </a:r>
                </a:p>
              </p:txBody>
            </p:sp>
          </p:grpSp>
        </p:grp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9355BC-1A28-EFD0-D277-1A171DB742F8}"/>
                </a:ext>
              </a:extLst>
            </p:cNvPr>
            <p:cNvSpPr txBox="1"/>
            <p:nvPr/>
          </p:nvSpPr>
          <p:spPr>
            <a:xfrm>
              <a:off x="7174567" y="6018391"/>
              <a:ext cx="1576389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r>
                <a:rPr lang="de-DE" sz="105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Institute </a:t>
              </a:r>
              <a:r>
                <a:rPr lang="de-DE" sz="105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r>
                <a:rPr lang="de-DE" sz="105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Applied Sustainability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10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 animBg="1"/>
      <p:bldP spid="55" grpId="0" animBg="1"/>
      <p:bldP spid="56" grpId="0" animBg="1"/>
      <p:bldP spid="57" grpId="0" animBg="1"/>
      <p:bldP spid="58" grpId="0" animBg="1"/>
      <p:bldP spid="204" grpId="0" animBg="1"/>
      <p:bldP spid="205" grpId="0" animBg="1"/>
      <p:bldP spid="20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70A7C7-C830-CC71-E57F-942E8BB9D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Nationwide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</a:t>
            </a:r>
            <a:r>
              <a:rPr lang="de-DE" dirty="0" err="1"/>
              <a:t>inaugurated</a:t>
            </a:r>
            <a:r>
              <a:rPr lang="de-DE" dirty="0"/>
              <a:t> in 2016</a:t>
            </a:r>
          </a:p>
          <a:p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at a </a:t>
            </a:r>
            <a:r>
              <a:rPr lang="de-DE" dirty="0" err="1"/>
              <a:t>universitiy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applied</a:t>
            </a: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</a:t>
            </a:r>
            <a:r>
              <a:rPr lang="de-DE" dirty="0" err="1"/>
              <a:t>sciences</a:t>
            </a:r>
            <a:r>
              <a:rPr lang="de-DE" dirty="0"/>
              <a:t> in Germany</a:t>
            </a:r>
          </a:p>
          <a:p>
            <a:endParaRPr lang="de-DE" dirty="0"/>
          </a:p>
          <a:p>
            <a:r>
              <a:rPr lang="de-DE" dirty="0"/>
              <a:t>&gt; 100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employees</a:t>
            </a:r>
            <a:endParaRPr lang="de-DE" dirty="0"/>
          </a:p>
          <a:p>
            <a:endParaRPr lang="de-DE" dirty="0"/>
          </a:p>
          <a:p>
            <a:r>
              <a:rPr lang="de-DE" dirty="0"/>
              <a:t>10 </a:t>
            </a:r>
            <a:r>
              <a:rPr lang="de-DE" dirty="0" err="1"/>
              <a:t>laboratories</a:t>
            </a:r>
            <a:r>
              <a:rPr lang="de-DE" dirty="0"/>
              <a:t> and 2 universal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CF7B5-31CD-A980-7463-4CC5C7A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620" y="6384281"/>
            <a:ext cx="2579280" cy="396000"/>
          </a:xfrm>
        </p:spPr>
        <p:txBody>
          <a:bodyPr/>
          <a:lstStyle/>
          <a:p>
            <a:fld id="{049E9FB2-15AD-4BAD-B5DA-63EA35E480F0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E9E9E5F4-5DBD-67EA-9AD6-CC02CB8A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60" y="664647"/>
            <a:ext cx="10132340" cy="1196676"/>
          </a:xfrm>
        </p:spPr>
        <p:txBody>
          <a:bodyPr>
            <a:normAutofit/>
          </a:bodyPr>
          <a:lstStyle/>
          <a:p>
            <a:r>
              <a:rPr lang="de-DE" dirty="0"/>
              <a:t>CARISSMA – Nationwide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safety</a:t>
            </a:r>
            <a:endParaRPr lang="de-DE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48F3903-2165-17AF-44BB-EFC3E75281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DE4DB0C-7426-DDB9-3C74-4E189190F6B2}"/>
              </a:ext>
            </a:extLst>
          </p:cNvPr>
          <p:cNvGrpSpPr/>
          <p:nvPr/>
        </p:nvGrpSpPr>
        <p:grpSpPr>
          <a:xfrm>
            <a:off x="6096000" y="1699611"/>
            <a:ext cx="5901503" cy="4598207"/>
            <a:chOff x="6176181" y="1361212"/>
            <a:chExt cx="5901503" cy="459820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848CE8F-BD6C-6541-BF8F-894100436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9724" y="1361212"/>
              <a:ext cx="4680000" cy="4135575"/>
            </a:xfrm>
            <a:prstGeom prst="rect">
              <a:avLst/>
            </a:prstGeom>
          </p:spPr>
        </p:pic>
        <p:sp>
          <p:nvSpPr>
            <p:cNvPr id="8" name="Textplatzhalter 2">
              <a:extLst>
                <a:ext uri="{FF2B5EF4-FFF2-40B4-BE49-F238E27FC236}">
                  <a16:creationId xmlns:a16="http://schemas.microsoft.com/office/drawing/2014/main" id="{17D3D8BB-D947-6C53-A70A-A7655D43095C}"/>
                </a:ext>
              </a:extLst>
            </p:cNvPr>
            <p:cNvSpPr txBox="1">
              <a:spLocks/>
            </p:cNvSpPr>
            <p:nvPr/>
          </p:nvSpPr>
          <p:spPr>
            <a:xfrm>
              <a:off x="6176181" y="3521204"/>
              <a:ext cx="1905969" cy="31908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i="1" kern="1200">
                  <a:solidFill>
                    <a:srgbClr val="00599C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spcBef>
                  <a:spcPts val="0"/>
                </a:spcBef>
              </a:pPr>
              <a:r>
                <a:rPr lang="de-DE" sz="1200" dirty="0"/>
                <a:t>Indoor-test </a:t>
              </a:r>
              <a:r>
                <a:rPr lang="de-DE" sz="1200" dirty="0" err="1"/>
                <a:t>facility</a:t>
              </a:r>
              <a:endParaRPr lang="de-DE" sz="1200" dirty="0"/>
            </a:p>
          </p:txBody>
        </p:sp>
        <p:sp>
          <p:nvSpPr>
            <p:cNvPr id="9" name="Textplatzhalter 2">
              <a:extLst>
                <a:ext uri="{FF2B5EF4-FFF2-40B4-BE49-F238E27FC236}">
                  <a16:creationId xmlns:a16="http://schemas.microsoft.com/office/drawing/2014/main" id="{C1AAAA11-AA6C-D3AD-2A3E-F7BD93D42D46}"/>
                </a:ext>
              </a:extLst>
            </p:cNvPr>
            <p:cNvSpPr txBox="1">
              <a:spLocks/>
            </p:cNvSpPr>
            <p:nvPr/>
          </p:nvSpPr>
          <p:spPr>
            <a:xfrm>
              <a:off x="11259802" y="3040477"/>
              <a:ext cx="817882" cy="34573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i="1" kern="1200">
                  <a:solidFill>
                    <a:srgbClr val="00599C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spcBef>
                  <a:spcPts val="0"/>
                </a:spcBef>
              </a:pPr>
              <a:r>
                <a:rPr lang="de-DE" sz="1200" dirty="0"/>
                <a:t>Office</a:t>
              </a:r>
            </a:p>
          </p:txBody>
        </p:sp>
        <p:sp>
          <p:nvSpPr>
            <p:cNvPr id="10" name="Textplatzhalter 2">
              <a:extLst>
                <a:ext uri="{FF2B5EF4-FFF2-40B4-BE49-F238E27FC236}">
                  <a16:creationId xmlns:a16="http://schemas.microsoft.com/office/drawing/2014/main" id="{42C18FA4-F0FF-568A-35BA-32BC035A4499}"/>
                </a:ext>
              </a:extLst>
            </p:cNvPr>
            <p:cNvSpPr txBox="1">
              <a:spLocks/>
            </p:cNvSpPr>
            <p:nvPr/>
          </p:nvSpPr>
          <p:spPr>
            <a:xfrm>
              <a:off x="10047141" y="5411212"/>
              <a:ext cx="2030543" cy="34573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i="1" kern="1200">
                  <a:solidFill>
                    <a:srgbClr val="00599C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spcBef>
                  <a:spcPts val="0"/>
                </a:spcBef>
              </a:pPr>
              <a:r>
                <a:rPr lang="de-DE" sz="1200" dirty="0" err="1"/>
                <a:t>Circular</a:t>
              </a:r>
              <a:r>
                <a:rPr lang="de-DE" sz="1200" dirty="0"/>
                <a:t> </a:t>
              </a:r>
              <a:r>
                <a:rPr lang="de-DE" sz="1200" dirty="0" err="1"/>
                <a:t>driving</a:t>
              </a:r>
              <a:r>
                <a:rPr lang="de-DE" sz="1200" dirty="0"/>
                <a:t> </a:t>
              </a:r>
              <a:r>
                <a:rPr lang="de-DE" sz="1200" dirty="0" err="1"/>
                <a:t>dynamics</a:t>
              </a:r>
              <a:r>
                <a:rPr lang="de-DE" sz="1200" dirty="0"/>
                <a:t> </a:t>
              </a:r>
              <a:r>
                <a:rPr lang="de-DE" sz="1200" dirty="0" err="1"/>
                <a:t>area</a:t>
              </a:r>
              <a:endParaRPr lang="de-DE" sz="1200" dirty="0"/>
            </a:p>
            <a:p>
              <a:pPr>
                <a:lnSpc>
                  <a:spcPts val="1500"/>
                </a:lnSpc>
                <a:spcBef>
                  <a:spcPts val="0"/>
                </a:spcBef>
              </a:pPr>
              <a:r>
                <a:rPr lang="de-DE" sz="1200" dirty="0"/>
                <a:t>Diameter: 60 m</a:t>
              </a:r>
            </a:p>
          </p:txBody>
        </p:sp>
        <p:sp>
          <p:nvSpPr>
            <p:cNvPr id="11" name="Textplatzhalter 2">
              <a:extLst>
                <a:ext uri="{FF2B5EF4-FFF2-40B4-BE49-F238E27FC236}">
                  <a16:creationId xmlns:a16="http://schemas.microsoft.com/office/drawing/2014/main" id="{EA698A96-ECE9-6FAF-8FB4-464FA008A59F}"/>
                </a:ext>
              </a:extLst>
            </p:cNvPr>
            <p:cNvSpPr txBox="1">
              <a:spLocks/>
            </p:cNvSpPr>
            <p:nvPr/>
          </p:nvSpPr>
          <p:spPr>
            <a:xfrm>
              <a:off x="8528963" y="5534377"/>
              <a:ext cx="1086164" cy="42504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i="1" kern="1200">
                  <a:solidFill>
                    <a:srgbClr val="00599C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spcBef>
                  <a:spcPts val="0"/>
                </a:spcBef>
              </a:pPr>
              <a:r>
                <a:rPr lang="de-DE" sz="1200" dirty="0"/>
                <a:t>Start-up and </a:t>
              </a:r>
              <a:r>
                <a:rPr lang="de-DE" sz="1200" dirty="0" err="1"/>
                <a:t>test</a:t>
              </a:r>
              <a:r>
                <a:rPr lang="de-DE" sz="1200" dirty="0"/>
                <a:t> track: 120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38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ntertitel 3">
            <a:extLst>
              <a:ext uri="{FF2B5EF4-FFF2-40B4-BE49-F238E27FC236}">
                <a16:creationId xmlns:a16="http://schemas.microsoft.com/office/drawing/2014/main" id="{D3CD8280-F5BA-D996-9D77-830184F5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THI was </a:t>
            </a:r>
            <a:r>
              <a:rPr lang="de-DE" dirty="0" err="1"/>
              <a:t>awared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award</a:t>
            </a:r>
            <a:r>
              <a:rPr lang="de-DE" dirty="0"/>
              <a:t> </a:t>
            </a:r>
            <a:r>
              <a:rPr lang="de-DE" dirty="0" err="1"/>
              <a:t>doctorates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Bavarian</a:t>
            </a: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UAS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quality-guided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doctoral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 at THI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„AI / Computer Sciences“ and „Engineering Sciences“</a:t>
            </a:r>
          </a:p>
          <a:p>
            <a:endParaRPr lang="de-DE" dirty="0"/>
          </a:p>
          <a:p>
            <a:r>
              <a:rPr lang="de-DE" dirty="0" err="1"/>
              <a:t>Currently</a:t>
            </a:r>
            <a:r>
              <a:rPr lang="de-DE" dirty="0"/>
              <a:t>: Establishment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Doctoral School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December</a:t>
            </a:r>
            <a:r>
              <a:rPr lang="de-DE" dirty="0"/>
              <a:t> 2023: Admission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   </a:t>
            </a:r>
            <a:r>
              <a:rPr lang="de-DE" dirty="0" err="1"/>
              <a:t>doctoral</a:t>
            </a:r>
            <a:r>
              <a:rPr lang="de-DE" dirty="0"/>
              <a:t> </a:t>
            </a:r>
            <a:r>
              <a:rPr lang="de-DE" dirty="0" err="1"/>
              <a:t>students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CF7B5-31CD-A980-7463-4CC5C7A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23</a:t>
            </a:fld>
            <a:endParaRPr lang="de-DE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99755603-8AED-7702-500F-C825F43B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Doctorate</a:t>
            </a:r>
            <a:r>
              <a:rPr lang="de-DE" dirty="0"/>
              <a:t> 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FAE4B1D9-4085-8CDF-69D9-234B261547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3708D0D4-A30F-50F8-85F8-CB00DBD9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1976" y="5048275"/>
            <a:ext cx="19091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Doctor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de-DE" sz="1400" i="1" dirty="0" err="1">
                <a:solidFill>
                  <a:srgbClr val="00599C"/>
                </a:solidFill>
                <a:latin typeface="Arial"/>
              </a:rPr>
              <a:t>of</a:t>
            </a: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Engineering Sciences </a:t>
            </a:r>
            <a:b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(Dr.-Ing.)</a:t>
            </a:r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A7F3ED0A-A021-6B9D-CBD2-4E919705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880" y="3436964"/>
            <a:ext cx="1471612" cy="147319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DD6E8D5E-711E-26E0-0EEF-D729C2EFC88A}"/>
              </a:ext>
            </a:extLst>
          </p:cNvPr>
          <p:cNvSpPr>
            <a:spLocks/>
          </p:cNvSpPr>
          <p:nvPr/>
        </p:nvSpPr>
        <p:spPr bwMode="auto">
          <a:xfrm>
            <a:off x="8744142" y="3849714"/>
            <a:ext cx="1082674" cy="301625"/>
          </a:xfrm>
          <a:custGeom>
            <a:avLst/>
            <a:gdLst>
              <a:gd name="T0" fmla="*/ 12 w 350"/>
              <a:gd name="T1" fmla="*/ 34 h 97"/>
              <a:gd name="T2" fmla="*/ 24 w 350"/>
              <a:gd name="T3" fmla="*/ 37 h 97"/>
              <a:gd name="T4" fmla="*/ 97 w 350"/>
              <a:gd name="T5" fmla="*/ 52 h 97"/>
              <a:gd name="T6" fmla="*/ 155 w 350"/>
              <a:gd name="T7" fmla="*/ 64 h 97"/>
              <a:gd name="T8" fmla="*/ 196 w 350"/>
              <a:gd name="T9" fmla="*/ 64 h 97"/>
              <a:gd name="T10" fmla="*/ 254 w 350"/>
              <a:gd name="T11" fmla="*/ 52 h 97"/>
              <a:gd name="T12" fmla="*/ 284 w 350"/>
              <a:gd name="T13" fmla="*/ 46 h 97"/>
              <a:gd name="T14" fmla="*/ 284 w 350"/>
              <a:gd name="T15" fmla="*/ 58 h 97"/>
              <a:gd name="T16" fmla="*/ 284 w 350"/>
              <a:gd name="T17" fmla="*/ 76 h 97"/>
              <a:gd name="T18" fmla="*/ 282 w 350"/>
              <a:gd name="T19" fmla="*/ 77 h 97"/>
              <a:gd name="T20" fmla="*/ 280 w 350"/>
              <a:gd name="T21" fmla="*/ 84 h 97"/>
              <a:gd name="T22" fmla="*/ 285 w 350"/>
              <a:gd name="T23" fmla="*/ 93 h 97"/>
              <a:gd name="T24" fmla="*/ 292 w 350"/>
              <a:gd name="T25" fmla="*/ 97 h 97"/>
              <a:gd name="T26" fmla="*/ 299 w 350"/>
              <a:gd name="T27" fmla="*/ 93 h 97"/>
              <a:gd name="T28" fmla="*/ 304 w 350"/>
              <a:gd name="T29" fmla="*/ 84 h 97"/>
              <a:gd name="T30" fmla="*/ 302 w 350"/>
              <a:gd name="T31" fmla="*/ 77 h 97"/>
              <a:gd name="T32" fmla="*/ 300 w 350"/>
              <a:gd name="T33" fmla="*/ 76 h 97"/>
              <a:gd name="T34" fmla="*/ 300 w 350"/>
              <a:gd name="T35" fmla="*/ 43 h 97"/>
              <a:gd name="T36" fmla="*/ 327 w 350"/>
              <a:gd name="T37" fmla="*/ 37 h 97"/>
              <a:gd name="T38" fmla="*/ 339 w 350"/>
              <a:gd name="T39" fmla="*/ 34 h 97"/>
              <a:gd name="T40" fmla="*/ 339 w 350"/>
              <a:gd name="T41" fmla="*/ 27 h 97"/>
              <a:gd name="T42" fmla="*/ 196 w 350"/>
              <a:gd name="T43" fmla="*/ 2 h 97"/>
              <a:gd name="T44" fmla="*/ 155 w 350"/>
              <a:gd name="T45" fmla="*/ 2 h 97"/>
              <a:gd name="T46" fmla="*/ 12 w 350"/>
              <a:gd name="T47" fmla="*/ 27 h 97"/>
              <a:gd name="T48" fmla="*/ 12 w 350"/>
              <a:gd name="T49" fmla="*/ 3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0" h="97">
                <a:moveTo>
                  <a:pt x="12" y="34"/>
                </a:moveTo>
                <a:cubicBezTo>
                  <a:pt x="24" y="37"/>
                  <a:pt x="24" y="37"/>
                  <a:pt x="24" y="37"/>
                </a:cubicBezTo>
                <a:cubicBezTo>
                  <a:pt x="97" y="52"/>
                  <a:pt x="97" y="52"/>
                  <a:pt x="97" y="52"/>
                </a:cubicBezTo>
                <a:cubicBezTo>
                  <a:pt x="155" y="64"/>
                  <a:pt x="155" y="64"/>
                  <a:pt x="155" y="64"/>
                </a:cubicBezTo>
                <a:cubicBezTo>
                  <a:pt x="166" y="66"/>
                  <a:pt x="184" y="66"/>
                  <a:pt x="196" y="64"/>
                </a:cubicBezTo>
                <a:cubicBezTo>
                  <a:pt x="254" y="52"/>
                  <a:pt x="254" y="52"/>
                  <a:pt x="254" y="52"/>
                </a:cubicBezTo>
                <a:cubicBezTo>
                  <a:pt x="284" y="46"/>
                  <a:pt x="284" y="46"/>
                  <a:pt x="284" y="46"/>
                </a:cubicBezTo>
                <a:cubicBezTo>
                  <a:pt x="284" y="58"/>
                  <a:pt x="284" y="58"/>
                  <a:pt x="284" y="58"/>
                </a:cubicBezTo>
                <a:cubicBezTo>
                  <a:pt x="284" y="76"/>
                  <a:pt x="284" y="76"/>
                  <a:pt x="284" y="76"/>
                </a:cubicBezTo>
                <a:cubicBezTo>
                  <a:pt x="282" y="76"/>
                  <a:pt x="282" y="77"/>
                  <a:pt x="282" y="77"/>
                </a:cubicBezTo>
                <a:cubicBezTo>
                  <a:pt x="279" y="79"/>
                  <a:pt x="279" y="82"/>
                  <a:pt x="280" y="84"/>
                </a:cubicBezTo>
                <a:cubicBezTo>
                  <a:pt x="285" y="93"/>
                  <a:pt x="285" y="93"/>
                  <a:pt x="285" y="93"/>
                </a:cubicBezTo>
                <a:cubicBezTo>
                  <a:pt x="286" y="95"/>
                  <a:pt x="289" y="97"/>
                  <a:pt x="292" y="97"/>
                </a:cubicBezTo>
                <a:cubicBezTo>
                  <a:pt x="295" y="97"/>
                  <a:pt x="298" y="95"/>
                  <a:pt x="299" y="93"/>
                </a:cubicBezTo>
                <a:cubicBezTo>
                  <a:pt x="304" y="84"/>
                  <a:pt x="304" y="84"/>
                  <a:pt x="304" y="84"/>
                </a:cubicBezTo>
                <a:cubicBezTo>
                  <a:pt x="305" y="82"/>
                  <a:pt x="305" y="79"/>
                  <a:pt x="302" y="77"/>
                </a:cubicBezTo>
                <a:cubicBezTo>
                  <a:pt x="302" y="77"/>
                  <a:pt x="303" y="76"/>
                  <a:pt x="300" y="76"/>
                </a:cubicBezTo>
                <a:cubicBezTo>
                  <a:pt x="300" y="43"/>
                  <a:pt x="300" y="43"/>
                  <a:pt x="300" y="43"/>
                </a:cubicBezTo>
                <a:cubicBezTo>
                  <a:pt x="327" y="37"/>
                  <a:pt x="327" y="37"/>
                  <a:pt x="327" y="37"/>
                </a:cubicBezTo>
                <a:cubicBezTo>
                  <a:pt x="339" y="34"/>
                  <a:pt x="339" y="34"/>
                  <a:pt x="339" y="34"/>
                </a:cubicBezTo>
                <a:cubicBezTo>
                  <a:pt x="350" y="32"/>
                  <a:pt x="350" y="29"/>
                  <a:pt x="339" y="27"/>
                </a:cubicBezTo>
                <a:cubicBezTo>
                  <a:pt x="196" y="2"/>
                  <a:pt x="196" y="2"/>
                  <a:pt x="196" y="2"/>
                </a:cubicBezTo>
                <a:cubicBezTo>
                  <a:pt x="184" y="0"/>
                  <a:pt x="166" y="0"/>
                  <a:pt x="155" y="2"/>
                </a:cubicBezTo>
                <a:cubicBezTo>
                  <a:pt x="12" y="27"/>
                  <a:pt x="12" y="27"/>
                  <a:pt x="12" y="27"/>
                </a:cubicBezTo>
                <a:cubicBezTo>
                  <a:pt x="0" y="29"/>
                  <a:pt x="0" y="32"/>
                  <a:pt x="12" y="34"/>
                </a:cubicBezTo>
              </a:path>
            </a:pathLst>
          </a:cu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F1A8A50B-A792-1090-B872-6DB8B6DAB804}"/>
              </a:ext>
            </a:extLst>
          </p:cNvPr>
          <p:cNvSpPr>
            <a:spLocks/>
          </p:cNvSpPr>
          <p:nvPr/>
        </p:nvSpPr>
        <p:spPr bwMode="auto">
          <a:xfrm>
            <a:off x="9028304" y="4073551"/>
            <a:ext cx="512762" cy="420687"/>
          </a:xfrm>
          <a:custGeom>
            <a:avLst/>
            <a:gdLst>
              <a:gd name="T0" fmla="*/ 166 w 166"/>
              <a:gd name="T1" fmla="*/ 100 h 136"/>
              <a:gd name="T2" fmla="*/ 162 w 166"/>
              <a:gd name="T3" fmla="*/ 0 h 136"/>
              <a:gd name="T4" fmla="*/ 104 w 166"/>
              <a:gd name="T5" fmla="*/ 12 h 136"/>
              <a:gd name="T6" fmla="*/ 102 w 166"/>
              <a:gd name="T7" fmla="*/ 12 h 136"/>
              <a:gd name="T8" fmla="*/ 96 w 166"/>
              <a:gd name="T9" fmla="*/ 13 h 136"/>
              <a:gd name="T10" fmla="*/ 93 w 166"/>
              <a:gd name="T11" fmla="*/ 13 h 136"/>
              <a:gd name="T12" fmla="*/ 75 w 166"/>
              <a:gd name="T13" fmla="*/ 13 h 136"/>
              <a:gd name="T14" fmla="*/ 65 w 166"/>
              <a:gd name="T15" fmla="*/ 12 h 136"/>
              <a:gd name="T16" fmla="*/ 63 w 166"/>
              <a:gd name="T17" fmla="*/ 12 h 136"/>
              <a:gd name="T18" fmla="*/ 4 w 166"/>
              <a:gd name="T19" fmla="*/ 0 h 136"/>
              <a:gd name="T20" fmla="*/ 1 w 166"/>
              <a:gd name="T21" fmla="*/ 100 h 136"/>
              <a:gd name="T22" fmla="*/ 4 w 166"/>
              <a:gd name="T23" fmla="*/ 107 h 136"/>
              <a:gd name="T24" fmla="*/ 83 w 166"/>
              <a:gd name="T25" fmla="*/ 136 h 136"/>
              <a:gd name="T26" fmla="*/ 163 w 166"/>
              <a:gd name="T27" fmla="*/ 107 h 136"/>
              <a:gd name="T28" fmla="*/ 166 w 166"/>
              <a:gd name="T29" fmla="*/ 10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6" h="136">
                <a:moveTo>
                  <a:pt x="166" y="100"/>
                </a:moveTo>
                <a:cubicBezTo>
                  <a:pt x="162" y="0"/>
                  <a:pt x="162" y="0"/>
                  <a:pt x="162" y="0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3" y="12"/>
                  <a:pt x="103" y="12"/>
                  <a:pt x="102" y="12"/>
                </a:cubicBezTo>
                <a:cubicBezTo>
                  <a:pt x="100" y="12"/>
                  <a:pt x="98" y="13"/>
                  <a:pt x="96" y="13"/>
                </a:cubicBezTo>
                <a:cubicBezTo>
                  <a:pt x="95" y="13"/>
                  <a:pt x="94" y="13"/>
                  <a:pt x="93" y="13"/>
                </a:cubicBezTo>
                <a:cubicBezTo>
                  <a:pt x="87" y="13"/>
                  <a:pt x="81" y="14"/>
                  <a:pt x="75" y="13"/>
                </a:cubicBezTo>
                <a:cubicBezTo>
                  <a:pt x="72" y="13"/>
                  <a:pt x="68" y="13"/>
                  <a:pt x="65" y="12"/>
                </a:cubicBezTo>
                <a:cubicBezTo>
                  <a:pt x="64" y="12"/>
                  <a:pt x="64" y="12"/>
                  <a:pt x="63" y="12"/>
                </a:cubicBezTo>
                <a:cubicBezTo>
                  <a:pt x="4" y="0"/>
                  <a:pt x="4" y="0"/>
                  <a:pt x="4" y="0"/>
                </a:cubicBezTo>
                <a:cubicBezTo>
                  <a:pt x="1" y="100"/>
                  <a:pt x="1" y="100"/>
                  <a:pt x="1" y="100"/>
                </a:cubicBezTo>
                <a:cubicBezTo>
                  <a:pt x="0" y="102"/>
                  <a:pt x="2" y="105"/>
                  <a:pt x="4" y="107"/>
                </a:cubicBezTo>
                <a:cubicBezTo>
                  <a:pt x="4" y="107"/>
                  <a:pt x="39" y="136"/>
                  <a:pt x="83" y="136"/>
                </a:cubicBezTo>
                <a:cubicBezTo>
                  <a:pt x="128" y="136"/>
                  <a:pt x="163" y="107"/>
                  <a:pt x="163" y="107"/>
                </a:cubicBezTo>
                <a:cubicBezTo>
                  <a:pt x="165" y="105"/>
                  <a:pt x="166" y="102"/>
                  <a:pt x="166" y="100"/>
                </a:cubicBezTo>
              </a:path>
            </a:pathLst>
          </a:cu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Freeform 24">
            <a:extLst>
              <a:ext uri="{FF2B5EF4-FFF2-40B4-BE49-F238E27FC236}">
                <a16:creationId xmlns:a16="http://schemas.microsoft.com/office/drawing/2014/main" id="{ED068AE7-557E-DB46-896C-E93CAD97CDB5}"/>
              </a:ext>
            </a:extLst>
          </p:cNvPr>
          <p:cNvSpPr>
            <a:spLocks/>
          </p:cNvSpPr>
          <p:nvPr/>
        </p:nvSpPr>
        <p:spPr bwMode="auto">
          <a:xfrm>
            <a:off x="9606154" y="4181501"/>
            <a:ext cx="80962" cy="130175"/>
          </a:xfrm>
          <a:custGeom>
            <a:avLst/>
            <a:gdLst>
              <a:gd name="T0" fmla="*/ 0 w 26"/>
              <a:gd name="T1" fmla="*/ 32 h 42"/>
              <a:gd name="T2" fmla="*/ 2 w 26"/>
              <a:gd name="T3" fmla="*/ 39 h 42"/>
              <a:gd name="T4" fmla="*/ 13 w 26"/>
              <a:gd name="T5" fmla="*/ 42 h 42"/>
              <a:gd name="T6" fmla="*/ 24 w 26"/>
              <a:gd name="T7" fmla="*/ 39 h 42"/>
              <a:gd name="T8" fmla="*/ 25 w 26"/>
              <a:gd name="T9" fmla="*/ 32 h 42"/>
              <a:gd name="T10" fmla="*/ 18 w 26"/>
              <a:gd name="T11" fmla="*/ 4 h 42"/>
              <a:gd name="T12" fmla="*/ 13 w 26"/>
              <a:gd name="T13" fmla="*/ 0 h 42"/>
              <a:gd name="T14" fmla="*/ 8 w 26"/>
              <a:gd name="T15" fmla="*/ 4 h 42"/>
              <a:gd name="T16" fmla="*/ 0 w 26"/>
              <a:gd name="T17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" h="42">
                <a:moveTo>
                  <a:pt x="0" y="32"/>
                </a:moveTo>
                <a:cubicBezTo>
                  <a:pt x="0" y="34"/>
                  <a:pt x="1" y="37"/>
                  <a:pt x="2" y="39"/>
                </a:cubicBezTo>
                <a:cubicBezTo>
                  <a:pt x="2" y="39"/>
                  <a:pt x="6" y="42"/>
                  <a:pt x="13" y="42"/>
                </a:cubicBezTo>
                <a:cubicBezTo>
                  <a:pt x="20" y="42"/>
                  <a:pt x="24" y="39"/>
                  <a:pt x="24" y="39"/>
                </a:cubicBezTo>
                <a:cubicBezTo>
                  <a:pt x="25" y="37"/>
                  <a:pt x="26" y="34"/>
                  <a:pt x="25" y="32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2"/>
                  <a:pt x="15" y="0"/>
                  <a:pt x="13" y="0"/>
                </a:cubicBezTo>
                <a:cubicBezTo>
                  <a:pt x="11" y="0"/>
                  <a:pt x="9" y="2"/>
                  <a:pt x="8" y="4"/>
                </a:cubicBezTo>
                <a:lnTo>
                  <a:pt x="0" y="32"/>
                </a:lnTo>
                <a:close/>
              </a:path>
            </a:pathLst>
          </a:custGeom>
          <a:solidFill>
            <a:srgbClr val="0059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Oval 25">
            <a:extLst>
              <a:ext uri="{FF2B5EF4-FFF2-40B4-BE49-F238E27FC236}">
                <a16:creationId xmlns:a16="http://schemas.microsoft.com/office/drawing/2014/main" id="{4F745DDF-6F36-0AB6-7827-BB4F19B05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4917" y="3483001"/>
            <a:ext cx="1379537" cy="1381123"/>
          </a:xfrm>
          <a:prstGeom prst="ellipse">
            <a:avLst/>
          </a:prstGeom>
          <a:noFill/>
          <a:ln w="25400" cap="flat">
            <a:solidFill>
              <a:srgbClr val="00599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Freeform 26">
            <a:extLst>
              <a:ext uri="{FF2B5EF4-FFF2-40B4-BE49-F238E27FC236}">
                <a16:creationId xmlns:a16="http://schemas.microsoft.com/office/drawing/2014/main" id="{3BD196CA-AEE9-D15C-C1BF-DD7AFC57CA76}"/>
              </a:ext>
            </a:extLst>
          </p:cNvPr>
          <p:cNvSpPr>
            <a:spLocks noEditPoints="1"/>
          </p:cNvSpPr>
          <p:nvPr/>
        </p:nvSpPr>
        <p:spPr bwMode="auto">
          <a:xfrm>
            <a:off x="9236267" y="4210076"/>
            <a:ext cx="134937" cy="176212"/>
          </a:xfrm>
          <a:custGeom>
            <a:avLst/>
            <a:gdLst>
              <a:gd name="T0" fmla="*/ 17 w 44"/>
              <a:gd name="T1" fmla="*/ 10 h 57"/>
              <a:gd name="T2" fmla="*/ 25 w 44"/>
              <a:gd name="T3" fmla="*/ 10 h 57"/>
              <a:gd name="T4" fmla="*/ 30 w 44"/>
              <a:gd name="T5" fmla="*/ 13 h 57"/>
              <a:gd name="T6" fmla="*/ 32 w 44"/>
              <a:gd name="T7" fmla="*/ 18 h 57"/>
              <a:gd name="T8" fmla="*/ 31 w 44"/>
              <a:gd name="T9" fmla="*/ 22 h 57"/>
              <a:gd name="T10" fmla="*/ 27 w 44"/>
              <a:gd name="T11" fmla="*/ 25 h 57"/>
              <a:gd name="T12" fmla="*/ 18 w 44"/>
              <a:gd name="T13" fmla="*/ 26 h 57"/>
              <a:gd name="T14" fmla="*/ 12 w 44"/>
              <a:gd name="T15" fmla="*/ 26 h 57"/>
              <a:gd name="T16" fmla="*/ 12 w 44"/>
              <a:gd name="T17" fmla="*/ 10 h 57"/>
              <a:gd name="T18" fmla="*/ 17 w 44"/>
              <a:gd name="T19" fmla="*/ 10 h 57"/>
              <a:gd name="T20" fmla="*/ 12 w 44"/>
              <a:gd name="T21" fmla="*/ 57 h 57"/>
              <a:gd name="T22" fmla="*/ 12 w 44"/>
              <a:gd name="T23" fmla="*/ 36 h 57"/>
              <a:gd name="T24" fmla="*/ 19 w 44"/>
              <a:gd name="T25" fmla="*/ 36 h 57"/>
              <a:gd name="T26" fmla="*/ 31 w 44"/>
              <a:gd name="T27" fmla="*/ 35 h 57"/>
              <a:gd name="T28" fmla="*/ 37 w 44"/>
              <a:gd name="T29" fmla="*/ 32 h 57"/>
              <a:gd name="T30" fmla="*/ 42 w 44"/>
              <a:gd name="T31" fmla="*/ 27 h 57"/>
              <a:gd name="T32" fmla="*/ 44 w 44"/>
              <a:gd name="T33" fmla="*/ 18 h 57"/>
              <a:gd name="T34" fmla="*/ 41 w 44"/>
              <a:gd name="T35" fmla="*/ 7 h 57"/>
              <a:gd name="T36" fmla="*/ 32 w 44"/>
              <a:gd name="T37" fmla="*/ 1 h 57"/>
              <a:gd name="T38" fmla="*/ 19 w 44"/>
              <a:gd name="T39" fmla="*/ 0 h 57"/>
              <a:gd name="T40" fmla="*/ 0 w 44"/>
              <a:gd name="T41" fmla="*/ 0 h 57"/>
              <a:gd name="T42" fmla="*/ 0 w 44"/>
              <a:gd name="T43" fmla="*/ 57 h 57"/>
              <a:gd name="T44" fmla="*/ 12 w 44"/>
              <a:gd name="T45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57">
                <a:moveTo>
                  <a:pt x="17" y="10"/>
                </a:moveTo>
                <a:cubicBezTo>
                  <a:pt x="21" y="10"/>
                  <a:pt x="24" y="10"/>
                  <a:pt x="25" y="10"/>
                </a:cubicBezTo>
                <a:cubicBezTo>
                  <a:pt x="27" y="10"/>
                  <a:pt x="29" y="11"/>
                  <a:pt x="30" y="13"/>
                </a:cubicBezTo>
                <a:cubicBezTo>
                  <a:pt x="31" y="14"/>
                  <a:pt x="32" y="16"/>
                  <a:pt x="32" y="18"/>
                </a:cubicBezTo>
                <a:cubicBezTo>
                  <a:pt x="32" y="20"/>
                  <a:pt x="31" y="21"/>
                  <a:pt x="31" y="22"/>
                </a:cubicBezTo>
                <a:cubicBezTo>
                  <a:pt x="30" y="24"/>
                  <a:pt x="29" y="24"/>
                  <a:pt x="27" y="25"/>
                </a:cubicBezTo>
                <a:cubicBezTo>
                  <a:pt x="25" y="26"/>
                  <a:pt x="22" y="26"/>
                  <a:pt x="18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0"/>
                  <a:pt x="12" y="10"/>
                  <a:pt x="12" y="10"/>
                </a:cubicBezTo>
                <a:lnTo>
                  <a:pt x="17" y="10"/>
                </a:lnTo>
                <a:close/>
                <a:moveTo>
                  <a:pt x="12" y="57"/>
                </a:moveTo>
                <a:cubicBezTo>
                  <a:pt x="12" y="36"/>
                  <a:pt x="12" y="36"/>
                  <a:pt x="12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24" y="36"/>
                  <a:pt x="28" y="35"/>
                  <a:pt x="31" y="35"/>
                </a:cubicBezTo>
                <a:cubicBezTo>
                  <a:pt x="33" y="34"/>
                  <a:pt x="35" y="34"/>
                  <a:pt x="37" y="32"/>
                </a:cubicBezTo>
                <a:cubicBezTo>
                  <a:pt x="39" y="31"/>
                  <a:pt x="41" y="29"/>
                  <a:pt x="42" y="27"/>
                </a:cubicBezTo>
                <a:cubicBezTo>
                  <a:pt x="43" y="24"/>
                  <a:pt x="44" y="21"/>
                  <a:pt x="44" y="18"/>
                </a:cubicBezTo>
                <a:cubicBezTo>
                  <a:pt x="44" y="13"/>
                  <a:pt x="43" y="9"/>
                  <a:pt x="41" y="7"/>
                </a:cubicBezTo>
                <a:cubicBezTo>
                  <a:pt x="38" y="4"/>
                  <a:pt x="36" y="2"/>
                  <a:pt x="32" y="1"/>
                </a:cubicBezTo>
                <a:cubicBezTo>
                  <a:pt x="30" y="0"/>
                  <a:pt x="26" y="0"/>
                  <a:pt x="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7"/>
                  <a:pt x="0" y="57"/>
                  <a:pt x="0" y="57"/>
                </a:cubicBezTo>
                <a:lnTo>
                  <a:pt x="12" y="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0F55784-D206-5F5F-EA3F-1D1CCBA23C70}"/>
              </a:ext>
            </a:extLst>
          </p:cNvPr>
          <p:cNvGrpSpPr/>
          <p:nvPr/>
        </p:nvGrpSpPr>
        <p:grpSpPr>
          <a:xfrm>
            <a:off x="9199356" y="4883174"/>
            <a:ext cx="147638" cy="773113"/>
            <a:chOff x="5886846" y="4116389"/>
            <a:chExt cx="147638" cy="773113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6B8D222A-1D22-970B-A673-2D1D49A516A5}"/>
                </a:ext>
              </a:extLst>
            </p:cNvPr>
            <p:cNvGrpSpPr/>
            <p:nvPr/>
          </p:nvGrpSpPr>
          <p:grpSpPr>
            <a:xfrm>
              <a:off x="5886846" y="4740277"/>
              <a:ext cx="147638" cy="149225"/>
              <a:chOff x="6822280" y="4740277"/>
              <a:chExt cx="147638" cy="149225"/>
            </a:xfrm>
          </p:grpSpPr>
          <p:sp>
            <p:nvSpPr>
              <p:cNvPr id="22" name="Oval 64">
                <a:extLst>
                  <a:ext uri="{FF2B5EF4-FFF2-40B4-BE49-F238E27FC236}">
                    <a16:creationId xmlns:a16="http://schemas.microsoft.com/office/drawing/2014/main" id="{A6AF3A24-D75B-B9EB-C9A5-922433E40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solidFill>
                <a:srgbClr val="005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3" name="Oval 65">
                <a:extLst>
                  <a:ext uri="{FF2B5EF4-FFF2-40B4-BE49-F238E27FC236}">
                    <a16:creationId xmlns:a16="http://schemas.microsoft.com/office/drawing/2014/main" id="{042C5EAD-B5D5-750E-AC7A-75BA95029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89F290D0-52D6-DDCB-E7C2-63CBD95EB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0665" y="4116389"/>
              <a:ext cx="11511" cy="652463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849B7F32-3C69-6DFE-6DDF-FA006F822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1959" y="5748827"/>
            <a:ext cx="1013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Doctor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Philosophy </a:t>
            </a:r>
            <a:b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(Dr. phil.)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4B6774C9-ADC3-90BD-4909-EB5F5460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015" y="5086375"/>
            <a:ext cx="14923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Doctor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1" dirty="0">
                <a:solidFill>
                  <a:srgbClr val="00599C"/>
                </a:solidFill>
                <a:latin typeface="Arial"/>
              </a:rPr>
              <a:t>Natural Sciences</a:t>
            </a:r>
            <a:r>
              <a:rPr kumimoji="0" lang="de-DE" sz="1400" b="1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(Dr. rer. nat.)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B122875-25B4-210D-E2A2-FD6C9168C703}"/>
              </a:ext>
            </a:extLst>
          </p:cNvPr>
          <p:cNvGrpSpPr/>
          <p:nvPr/>
        </p:nvGrpSpPr>
        <p:grpSpPr>
          <a:xfrm rot="2343713">
            <a:off x="8323058" y="4330725"/>
            <a:ext cx="147638" cy="801688"/>
            <a:chOff x="5886846" y="4087814"/>
            <a:chExt cx="147638" cy="801688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AB02DD3-88F2-4DCD-9AE3-160A938AF7C2}"/>
                </a:ext>
              </a:extLst>
            </p:cNvPr>
            <p:cNvGrpSpPr/>
            <p:nvPr/>
          </p:nvGrpSpPr>
          <p:grpSpPr>
            <a:xfrm>
              <a:off x="5886846" y="4740277"/>
              <a:ext cx="147638" cy="149225"/>
              <a:chOff x="6822280" y="4740277"/>
              <a:chExt cx="147638" cy="149225"/>
            </a:xfrm>
          </p:grpSpPr>
          <p:sp>
            <p:nvSpPr>
              <p:cNvPr id="29" name="Oval 64">
                <a:extLst>
                  <a:ext uri="{FF2B5EF4-FFF2-40B4-BE49-F238E27FC236}">
                    <a16:creationId xmlns:a16="http://schemas.microsoft.com/office/drawing/2014/main" id="{01628B07-514C-9BE0-8DCC-A0179C376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solidFill>
                <a:srgbClr val="005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" name="Oval 65">
                <a:extLst>
                  <a:ext uri="{FF2B5EF4-FFF2-40B4-BE49-F238E27FC236}">
                    <a16:creationId xmlns:a16="http://schemas.microsoft.com/office/drawing/2014/main" id="{1943067D-E883-8342-DF88-A89964B90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72E6CC3-1863-8EED-0821-081E781595AE}"/>
                </a:ext>
              </a:extLst>
            </p:cNvPr>
            <p:cNvCxnSpPr/>
            <p:nvPr/>
          </p:nvCxnSpPr>
          <p:spPr>
            <a:xfrm flipH="1">
              <a:off x="5960665" y="4087814"/>
              <a:ext cx="11511" cy="652463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7E87E6C-4603-AB22-3FE3-CC3FACE87669}"/>
              </a:ext>
            </a:extLst>
          </p:cNvPr>
          <p:cNvGrpSpPr/>
          <p:nvPr/>
        </p:nvGrpSpPr>
        <p:grpSpPr>
          <a:xfrm rot="19256287" flipH="1">
            <a:off x="10123283" y="4330725"/>
            <a:ext cx="147638" cy="801688"/>
            <a:chOff x="5886846" y="4087814"/>
            <a:chExt cx="147638" cy="801688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F8B4E03B-255B-43E0-51DD-77C0362FAC18}"/>
                </a:ext>
              </a:extLst>
            </p:cNvPr>
            <p:cNvGrpSpPr/>
            <p:nvPr/>
          </p:nvGrpSpPr>
          <p:grpSpPr>
            <a:xfrm>
              <a:off x="5886846" y="4740277"/>
              <a:ext cx="147638" cy="149225"/>
              <a:chOff x="6822280" y="4740277"/>
              <a:chExt cx="147638" cy="149225"/>
            </a:xfrm>
          </p:grpSpPr>
          <p:sp>
            <p:nvSpPr>
              <p:cNvPr id="34" name="Oval 64">
                <a:extLst>
                  <a:ext uri="{FF2B5EF4-FFF2-40B4-BE49-F238E27FC236}">
                    <a16:creationId xmlns:a16="http://schemas.microsoft.com/office/drawing/2014/main" id="{844EA86A-DD84-4439-73C5-C76D5803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solidFill>
                <a:srgbClr val="0059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" name="Oval 65">
                <a:extLst>
                  <a:ext uri="{FF2B5EF4-FFF2-40B4-BE49-F238E27FC236}">
                    <a16:creationId xmlns:a16="http://schemas.microsoft.com/office/drawing/2014/main" id="{B71C588F-2CE0-9BAE-3445-2D31A3133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2280" y="4740277"/>
                <a:ext cx="147638" cy="14922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F1419612-532B-AF6D-433B-B96135A6717C}"/>
                </a:ext>
              </a:extLst>
            </p:cNvPr>
            <p:cNvCxnSpPr/>
            <p:nvPr/>
          </p:nvCxnSpPr>
          <p:spPr>
            <a:xfrm flipH="1">
              <a:off x="5960665" y="4087814"/>
              <a:ext cx="11511" cy="652463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0B018A2-8A59-E673-4B2B-7A65177212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607733"/>
              </p:ext>
            </p:extLst>
          </p:nvPr>
        </p:nvGraphicFramePr>
        <p:xfrm>
          <a:off x="6910817" y="1399569"/>
          <a:ext cx="4442983" cy="1815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6566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B411032B-50E8-CDE8-3CFC-A0CC02E4AE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23987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4FBCEE-E7E2-F331-81E4-BD36EADC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de-DE" dirty="0"/>
              <a:t>Establishment </a:t>
            </a:r>
            <a:r>
              <a:rPr lang="de-DE" dirty="0" err="1"/>
              <a:t>of</a:t>
            </a:r>
            <a:r>
              <a:rPr lang="de-DE" dirty="0"/>
              <a:t> an AI-</a:t>
            </a:r>
            <a:r>
              <a:rPr lang="de-DE" dirty="0" err="1"/>
              <a:t>mobility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150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2025</a:t>
            </a:r>
          </a:p>
          <a:p>
            <a:endParaRPr lang="de-DE" dirty="0"/>
          </a:p>
          <a:p>
            <a:r>
              <a:rPr lang="de-DE" b="1" dirty="0"/>
              <a:t>AI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b="1" dirty="0" err="1"/>
              <a:t>professorships</a:t>
            </a:r>
            <a:r>
              <a:rPr lang="de-DE" b="1" dirty="0"/>
              <a:t> </a:t>
            </a:r>
            <a:r>
              <a:rPr lang="de-DE" dirty="0" err="1"/>
              <a:t>by</a:t>
            </a:r>
            <a:r>
              <a:rPr lang="de-DE" dirty="0"/>
              <a:t> AImotion Bavaria,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largely</a:t>
            </a:r>
            <a:r>
              <a:rPr lang="de-DE" dirty="0"/>
              <a:t> </a:t>
            </a:r>
            <a:r>
              <a:rPr lang="de-DE" dirty="0" err="1"/>
              <a:t>financed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Hightech Agenda Bavaria</a:t>
            </a:r>
          </a:p>
          <a:p>
            <a:endParaRPr lang="de-DE" dirty="0"/>
          </a:p>
          <a:p>
            <a:r>
              <a:rPr lang="de-DE" dirty="0"/>
              <a:t>Networking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AI </a:t>
            </a:r>
            <a:r>
              <a:rPr lang="de-DE" dirty="0" err="1"/>
              <a:t>centers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in Bavaria</a:t>
            </a:r>
            <a:endParaRPr lang="de-DE" b="1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CF7B5-31CD-A980-7463-4CC5C7A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24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6B6E562-9658-EE1C-D484-470B884C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Bavarian</a:t>
            </a:r>
            <a:r>
              <a:rPr lang="de-DE" dirty="0"/>
              <a:t> AI-Center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631972B-54AF-CB36-C817-3FAC471A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7" name="Rechteck 52">
            <a:extLst>
              <a:ext uri="{FF2B5EF4-FFF2-40B4-BE49-F238E27FC236}">
                <a16:creationId xmlns:a16="http://schemas.microsoft.com/office/drawing/2014/main" id="{1B596BA4-CFA6-BAB8-6A9C-A4E27C5A27E1}"/>
              </a:ext>
            </a:extLst>
          </p:cNvPr>
          <p:cNvSpPr/>
          <p:nvPr/>
        </p:nvSpPr>
        <p:spPr bwMode="auto">
          <a:xfrm>
            <a:off x="7415390" y="1063618"/>
            <a:ext cx="4597276" cy="657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endParaRPr lang="de-DE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2B0A41-4321-4425-C099-013E5A559C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7736568" y="950311"/>
            <a:ext cx="2602756" cy="5343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4017E6-41DC-464C-D9EE-474FCA606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31487" y="1731454"/>
            <a:ext cx="4658375" cy="4155780"/>
          </a:xfrm>
          <a:prstGeom prst="rect">
            <a:avLst/>
          </a:prstGeom>
        </p:spPr>
      </p:pic>
      <p:pic>
        <p:nvPicPr>
          <p:cNvPr id="10" name="Grafik 32">
            <a:extLst>
              <a:ext uri="{FF2B5EF4-FFF2-40B4-BE49-F238E27FC236}">
                <a16:creationId xmlns:a16="http://schemas.microsoft.com/office/drawing/2014/main" id="{627B7A75-2D5F-6E03-98DE-30D2F3A26CC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07979">
            <a:off x="10150781" y="505976"/>
            <a:ext cx="2000554" cy="678075"/>
          </a:xfrm>
          <a:prstGeom prst="rect">
            <a:avLst/>
          </a:prstGeom>
        </p:spPr>
      </p:pic>
      <p:pic>
        <p:nvPicPr>
          <p:cNvPr id="15" name="Picture 2" descr="Hightech Agenda Bayern">
            <a:extLst>
              <a:ext uri="{FF2B5EF4-FFF2-40B4-BE49-F238E27FC236}">
                <a16:creationId xmlns:a16="http://schemas.microsoft.com/office/drawing/2014/main" id="{FD1A29E3-2435-EDEB-5072-7E04A4ADC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1357346" y="6072671"/>
            <a:ext cx="1617554" cy="518760"/>
          </a:xfrm>
          <a:prstGeom prst="rect">
            <a:avLst/>
          </a:prstGeom>
          <a:noFill/>
        </p:spPr>
      </p:pic>
      <p:pic>
        <p:nvPicPr>
          <p:cNvPr id="16" name="Picture 4" descr="digitalANALOG kreativ sein – Das Bayerische Zentrum für Kultur- und  Kreativwirtschaft">
            <a:extLst>
              <a:ext uri="{FF2B5EF4-FFF2-40B4-BE49-F238E27FC236}">
                <a16:creationId xmlns:a16="http://schemas.microsoft.com/office/drawing/2014/main" id="{0DEA2844-AC78-D73D-DB68-8ABFBFC9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172210" y="6206178"/>
            <a:ext cx="1750372" cy="251746"/>
          </a:xfrm>
          <a:prstGeom prst="rect">
            <a:avLst/>
          </a:prstGeom>
          <a:noFill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4038BEC-A83C-979E-C8DC-9DD241280061}"/>
              </a:ext>
            </a:extLst>
          </p:cNvPr>
          <p:cNvSpPr txBox="1"/>
          <p:nvPr/>
        </p:nvSpPr>
        <p:spPr>
          <a:xfrm>
            <a:off x="8044616" y="1987158"/>
            <a:ext cx="376481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Ethics</a:t>
            </a:r>
            <a:r>
              <a:rPr lang="de-DE" sz="1400" dirty="0"/>
              <a:t> – Acceptance – Technology </a:t>
            </a:r>
            <a:r>
              <a:rPr lang="de-DE" sz="1400" dirty="0" err="1"/>
              <a:t>consequences</a:t>
            </a:r>
            <a:endParaRPr lang="de-DE" sz="1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F65B378-7EA6-83FD-D24A-C51E372DB8B3}"/>
              </a:ext>
            </a:extLst>
          </p:cNvPr>
          <p:cNvSpPr txBox="1"/>
          <p:nvPr/>
        </p:nvSpPr>
        <p:spPr>
          <a:xfrm>
            <a:off x="8062904" y="2459372"/>
            <a:ext cx="34219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Mobility </a:t>
            </a:r>
            <a:r>
              <a:rPr lang="de-DE" sz="1400" dirty="0" err="1"/>
              <a:t>services</a:t>
            </a:r>
            <a:r>
              <a:rPr lang="de-DE" sz="1400" dirty="0"/>
              <a:t> / Business </a:t>
            </a:r>
            <a:r>
              <a:rPr lang="de-DE" sz="1400" dirty="0" err="1"/>
              <a:t>models</a:t>
            </a:r>
            <a:endParaRPr lang="de-DE" sz="1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BEAA43-FC92-2B07-23E3-B1ED5C1A0B30}"/>
              </a:ext>
            </a:extLst>
          </p:cNvPr>
          <p:cNvSpPr txBox="1"/>
          <p:nvPr/>
        </p:nvSpPr>
        <p:spPr>
          <a:xfrm>
            <a:off x="7653528" y="3453242"/>
            <a:ext cx="9875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Digital </a:t>
            </a:r>
            <a:r>
              <a:rPr lang="de-DE" sz="1400" dirty="0" err="1"/>
              <a:t>production</a:t>
            </a:r>
            <a:endParaRPr lang="de-DE" sz="1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C45498-2D53-E2EE-6147-FA9AC4BAA27A}"/>
              </a:ext>
            </a:extLst>
          </p:cNvPr>
          <p:cNvSpPr txBox="1"/>
          <p:nvPr/>
        </p:nvSpPr>
        <p:spPr>
          <a:xfrm>
            <a:off x="9081466" y="3593367"/>
            <a:ext cx="14249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Autonomous</a:t>
            </a:r>
            <a:r>
              <a:rPr lang="de-DE" sz="1400" dirty="0"/>
              <a:t> </a:t>
            </a:r>
            <a:r>
              <a:rPr lang="de-DE" sz="1400" dirty="0" err="1"/>
              <a:t>driving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1CCCE8-4C15-5119-B1E0-C64C69045613}"/>
              </a:ext>
            </a:extLst>
          </p:cNvPr>
          <p:cNvSpPr txBox="1"/>
          <p:nvPr/>
        </p:nvSpPr>
        <p:spPr>
          <a:xfrm>
            <a:off x="10923901" y="3453242"/>
            <a:ext cx="8855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</a:t>
            </a:r>
            <a:r>
              <a:rPr lang="de-DE" sz="1400" dirty="0"/>
              <a:t>-</a:t>
            </a:r>
          </a:p>
          <a:p>
            <a:pPr algn="ctr"/>
            <a:r>
              <a:rPr lang="de-DE" sz="1400" dirty="0" err="1"/>
              <a:t>manned</a:t>
            </a:r>
            <a:r>
              <a:rPr lang="de-DE" sz="1400" dirty="0"/>
              <a:t> </a:t>
            </a:r>
          </a:p>
          <a:p>
            <a:pPr algn="ctr"/>
            <a:r>
              <a:rPr lang="de-DE" sz="1400" dirty="0" err="1"/>
              <a:t>flying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1D8D268-5BD0-DFC4-780B-0D7233D36EFF}"/>
              </a:ext>
            </a:extLst>
          </p:cNvPr>
          <p:cNvSpPr txBox="1"/>
          <p:nvPr/>
        </p:nvSpPr>
        <p:spPr>
          <a:xfrm>
            <a:off x="8788078" y="4998777"/>
            <a:ext cx="20117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Mobility </a:t>
            </a:r>
            <a:r>
              <a:rPr lang="de-DE" sz="1400" dirty="0" err="1"/>
              <a:t>infrastructure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CCC9EE-A2D3-DD7A-672C-17E9778D5D16}"/>
              </a:ext>
            </a:extLst>
          </p:cNvPr>
          <p:cNvSpPr txBox="1"/>
          <p:nvPr/>
        </p:nvSpPr>
        <p:spPr>
          <a:xfrm>
            <a:off x="8794919" y="5431699"/>
            <a:ext cx="20117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AI </a:t>
            </a:r>
            <a:r>
              <a:rPr lang="de-DE" sz="1400" dirty="0" err="1"/>
              <a:t>methods</a:t>
            </a:r>
            <a:endParaRPr lang="de-DE" sz="140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5853CE6-DFE8-1F2E-7AA1-DE93438DA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58351" y="2433680"/>
            <a:ext cx="3488951" cy="3488951"/>
          </a:xfrm>
          <a:prstGeom prst="rect">
            <a:avLst/>
          </a:prstGeom>
        </p:spPr>
      </p:pic>
      <p:pic>
        <p:nvPicPr>
          <p:cNvPr id="24" name="Grafik 16">
            <a:extLst>
              <a:ext uri="{FF2B5EF4-FFF2-40B4-BE49-F238E27FC236}">
                <a16:creationId xmlns:a16="http://schemas.microsoft.com/office/drawing/2014/main" id="{218DB6AF-4507-8518-E41D-F3D55F8078F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375" t="42652" r="43370" b="45715"/>
          <a:stretch/>
        </p:blipFill>
        <p:spPr bwMode="auto">
          <a:xfrm>
            <a:off x="6367244" y="3938048"/>
            <a:ext cx="260109" cy="3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4FBCEE-E7E2-F331-81E4-BD36EADC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7775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Applied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Institute </a:t>
            </a:r>
            <a:r>
              <a:rPr lang="de-DE" dirty="0" err="1"/>
              <a:t>for</a:t>
            </a:r>
            <a:r>
              <a:rPr lang="de-DE" dirty="0"/>
              <a:t> New Energy Systems (InES)</a:t>
            </a:r>
          </a:p>
          <a:p>
            <a:endParaRPr lang="de-DE" dirty="0"/>
          </a:p>
          <a:p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Platform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for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trans- and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interdisciplinary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desing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of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sustainable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development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in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the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 </a:t>
            </a:r>
            <a:r>
              <a:rPr lang="de-DE" b="0" i="0" dirty="0" err="1">
                <a:solidFill>
                  <a:srgbClr val="333333"/>
                </a:solidFill>
                <a:effectLst/>
                <a:latin typeface="News Cycle"/>
              </a:rPr>
              <a:t>region</a:t>
            </a:r>
            <a:r>
              <a:rPr lang="de-DE" b="0" i="0" dirty="0">
                <a:solidFill>
                  <a:srgbClr val="333333"/>
                </a:solidFill>
                <a:effectLst/>
                <a:latin typeface="News Cycle"/>
              </a:rPr>
              <a:t>: Research and Transfer Center Neuburg (ForTraNN)</a:t>
            </a:r>
          </a:p>
          <a:p>
            <a:endParaRPr lang="de-DE" dirty="0">
              <a:solidFill>
                <a:srgbClr val="333333"/>
              </a:solidFill>
              <a:latin typeface="News Cycle"/>
            </a:endParaRPr>
          </a:p>
          <a:p>
            <a:endParaRPr lang="de-DE" b="0" i="0" dirty="0">
              <a:solidFill>
                <a:srgbClr val="333333"/>
              </a:solidFill>
              <a:effectLst/>
              <a:latin typeface="News Cycle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CF7B5-31CD-A980-7463-4CC5C7A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25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6B6E562-9658-EE1C-D484-470B884C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Sustainability</a:t>
            </a:r>
            <a:r>
              <a:rPr lang="de-DE" dirty="0"/>
              <a:t> on </a:t>
            </a:r>
            <a:r>
              <a:rPr lang="de-DE" dirty="0" err="1"/>
              <a:t>focus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631972B-54AF-CB36-C817-3FAC471A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5D3987-E55E-085F-73B0-1420044D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22" y="4001294"/>
            <a:ext cx="3490270" cy="16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37784B1-FB56-C174-F45B-130AD6843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201" y="2691015"/>
            <a:ext cx="2688486" cy="7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5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rafik 212">
            <a:extLst>
              <a:ext uri="{FF2B5EF4-FFF2-40B4-BE49-F238E27FC236}">
                <a16:creationId xmlns:a16="http://schemas.microsoft.com/office/drawing/2014/main" id="{C6726E67-31EE-5189-DFA3-545B14E6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8210558" y="4344131"/>
            <a:ext cx="3778242" cy="223815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4FBCEE-E7E2-F331-81E4-BD36EADC0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7700" cy="4351338"/>
          </a:xfrm>
        </p:spPr>
        <p:txBody>
          <a:bodyPr>
            <a:normAutofit/>
          </a:bodyPr>
          <a:lstStyle/>
          <a:p>
            <a:r>
              <a:rPr lang="en-US" dirty="0"/>
              <a:t>Broad network of universities (26) and industrial partners (20) from Bavaria and Latin America</a:t>
            </a:r>
          </a:p>
          <a:p>
            <a:r>
              <a:rPr lang="en-US" dirty="0"/>
              <a:t>Applied research and technology transfer</a:t>
            </a:r>
          </a:p>
          <a:p>
            <a:r>
              <a:rPr lang="en-US" dirty="0"/>
              <a:t>Over 10 years of experience in fundraising and management of industry-academia projects</a:t>
            </a:r>
          </a:p>
          <a:p>
            <a:r>
              <a:rPr lang="en-US" dirty="0"/>
              <a:t>Focus on applied technologies in the fields of mobility, AI, sustainability and energy </a:t>
            </a:r>
          </a:p>
          <a:p>
            <a:r>
              <a:rPr lang="en-US" dirty="0"/>
              <a:t>Promotion of career opportunities for Latin American researchers at THI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CF7B5-31CD-A980-7463-4CC5C7A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26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6B6E562-9658-EE1C-D484-470B884C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Applied Research and Technology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Latin</a:t>
            </a:r>
            <a:r>
              <a:rPr lang="de-DE" dirty="0"/>
              <a:t> </a:t>
            </a:r>
            <a:r>
              <a:rPr lang="de-DE" dirty="0" err="1"/>
              <a:t>America</a:t>
            </a:r>
            <a:endParaRPr lang="de-DE" dirty="0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0631972B-54AF-CB36-C817-3FAC471AD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Grafik 1" descr="Ein Bild, das Text, Logo, Schrift, Grafiken enthält.&#10;&#10;Automatisch generierte Beschreibung">
            <a:extLst>
              <a:ext uri="{FF2B5EF4-FFF2-40B4-BE49-F238E27FC236}">
                <a16:creationId xmlns:a16="http://schemas.microsoft.com/office/drawing/2014/main" id="{D30EE285-B4A1-19C5-ED1A-AE56EAB21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80" y="2588573"/>
            <a:ext cx="1838120" cy="149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709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Kreis 17">
            <a:extLst>
              <a:ext uri="{FF2B5EF4-FFF2-40B4-BE49-F238E27FC236}">
                <a16:creationId xmlns:a16="http://schemas.microsoft.com/office/drawing/2014/main" id="{C5454991-D419-7A23-A02F-A1DCB4D1AE69}"/>
              </a:ext>
            </a:extLst>
          </p:cNvPr>
          <p:cNvSpPr/>
          <p:nvPr/>
        </p:nvSpPr>
        <p:spPr bwMode="auto">
          <a:xfrm rot="5400000">
            <a:off x="-1466908" y="4320704"/>
            <a:ext cx="3652502" cy="4114636"/>
          </a:xfrm>
          <a:prstGeom prst="pie">
            <a:avLst>
              <a:gd name="adj1" fmla="val 10803406"/>
              <a:gd name="adj2" fmla="val 16200000"/>
            </a:avLst>
          </a:prstGeom>
          <a:solidFill>
            <a:srgbClr val="94A3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9" b="0" i="0" u="none" strike="noStrike" kern="120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F5CDC4-6A53-5C55-6493-1128E3D1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AD215D-31B8-E5A4-B984-F386C734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60" y="664647"/>
            <a:ext cx="10132340" cy="709391"/>
          </a:xfrm>
        </p:spPr>
        <p:txBody>
          <a:bodyPr/>
          <a:lstStyle/>
          <a:p>
            <a:r>
              <a:rPr lang="de-DE" dirty="0"/>
              <a:t>Key Facts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7CAC606-1E3A-6C84-02E3-AE4C755055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400" y="472167"/>
            <a:ext cx="10134600" cy="504825"/>
          </a:xfrm>
        </p:spPr>
        <p:txBody>
          <a:bodyPr/>
          <a:lstStyle/>
          <a:p>
            <a:r>
              <a:rPr lang="de-DE" dirty="0"/>
              <a:t>Technische Hochschule Ingolstadt</a:t>
            </a:r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2F134378-EABF-E1FE-B3DB-D8FDEE5AD1B7}"/>
              </a:ext>
            </a:extLst>
          </p:cNvPr>
          <p:cNvCxnSpPr>
            <a:cxnSpLocks/>
          </p:cNvCxnSpPr>
          <p:nvPr/>
        </p:nvCxnSpPr>
        <p:spPr bwMode="auto">
          <a:xfrm>
            <a:off x="8624174" y="1471952"/>
            <a:ext cx="8142" cy="4966706"/>
          </a:xfrm>
          <a:prstGeom prst="line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0BC3DE15-53F2-3C15-3339-E05775D026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 flipV="1">
            <a:off x="6114639" y="1480891"/>
            <a:ext cx="5809753" cy="4892630"/>
          </a:xfrm>
          <a:prstGeom prst="rect">
            <a:avLst/>
          </a:prstGeom>
        </p:spPr>
      </p:pic>
      <p:sp>
        <p:nvSpPr>
          <p:cNvPr id="89" name="Textfeld 88">
            <a:extLst>
              <a:ext uri="{FF2B5EF4-FFF2-40B4-BE49-F238E27FC236}">
                <a16:creationId xmlns:a16="http://schemas.microsoft.com/office/drawing/2014/main" id="{CED3752C-36C8-5707-421C-D8BEA3E3A3E0}"/>
              </a:ext>
            </a:extLst>
          </p:cNvPr>
          <p:cNvSpPr txBox="1"/>
          <p:nvPr/>
        </p:nvSpPr>
        <p:spPr bwMode="auto">
          <a:xfrm>
            <a:off x="8843175" y="1662714"/>
            <a:ext cx="3033257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Milestones</a:t>
            </a:r>
            <a:endParaRPr kumimoji="0" sz="1799" b="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258C873-3D4A-11A6-27FE-B0701A7C1FD0}"/>
              </a:ext>
            </a:extLst>
          </p:cNvPr>
          <p:cNvGrpSpPr/>
          <p:nvPr/>
        </p:nvGrpSpPr>
        <p:grpSpPr bwMode="auto">
          <a:xfrm>
            <a:off x="6763549" y="4152559"/>
            <a:ext cx="2284628" cy="575850"/>
            <a:chOff x="680059" y="1863875"/>
            <a:chExt cx="2285223" cy="576000"/>
          </a:xfrm>
        </p:grpSpPr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354CE07-FD30-5489-5BDA-C00F4465E75B}"/>
                </a:ext>
              </a:extLst>
            </p:cNvPr>
            <p:cNvGrpSpPr/>
            <p:nvPr/>
          </p:nvGrpSpPr>
          <p:grpSpPr bwMode="auto">
            <a:xfrm>
              <a:off x="680059" y="1863875"/>
              <a:ext cx="623136" cy="576000"/>
              <a:chOff x="1114022" y="2191930"/>
              <a:chExt cx="623136" cy="576000"/>
            </a:xfrm>
          </p:grpSpPr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5F5BEEAF-957F-06B9-0CE2-60560489066A}"/>
                  </a:ext>
                </a:extLst>
              </p:cNvPr>
              <p:cNvSpPr/>
              <p:nvPr/>
            </p:nvSpPr>
            <p:spPr bwMode="auto">
              <a:xfrm>
                <a:off x="1114022" y="2191930"/>
                <a:ext cx="576000" cy="576000"/>
              </a:xfrm>
              <a:prstGeom prst="ellipse">
                <a:avLst/>
              </a:prstGeom>
              <a:solidFill>
                <a:srgbClr val="94A3C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0F554218-D236-3EB9-DE09-A22CE312FCD4}"/>
                  </a:ext>
                </a:extLst>
              </p:cNvPr>
              <p:cNvSpPr txBox="1"/>
              <p:nvPr/>
            </p:nvSpPr>
            <p:spPr bwMode="auto">
              <a:xfrm>
                <a:off x="1227941" y="2341430"/>
                <a:ext cx="5092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0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60</a:t>
                </a:r>
                <a:endParaRPr kumimoji="0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10F21021-EBDD-F63A-7728-114436C31268}"/>
                </a:ext>
              </a:extLst>
            </p:cNvPr>
            <p:cNvSpPr txBox="1"/>
            <p:nvPr/>
          </p:nvSpPr>
          <p:spPr bwMode="auto">
            <a:xfrm>
              <a:off x="1252394" y="1942830"/>
              <a:ext cx="1712888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Technical </a:t>
              </a:r>
            </a:p>
            <a:p>
              <a:pPr marL="0" marR="0" lvl="0" indent="0" algn="l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Laboratories </a:t>
              </a:r>
              <a:endParaRPr kumimoji="0" lang="de-DE" sz="1799" b="0" i="0" u="none" strike="noStrike" kern="120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5" name="Grafik 94">
            <a:extLst>
              <a:ext uri="{FF2B5EF4-FFF2-40B4-BE49-F238E27FC236}">
                <a16:creationId xmlns:a16="http://schemas.microsoft.com/office/drawing/2014/main" id="{80B37A0C-279B-6537-A613-04F2408E55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358274" y="1480891"/>
            <a:ext cx="5774656" cy="4892630"/>
          </a:xfrm>
          <a:prstGeom prst="rect">
            <a:avLst/>
          </a:prstGeom>
        </p:spPr>
      </p:pic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08900BA-48AB-8721-BFF6-D801EAA89E99}"/>
              </a:ext>
            </a:extLst>
          </p:cNvPr>
          <p:cNvGrpSpPr/>
          <p:nvPr/>
        </p:nvGrpSpPr>
        <p:grpSpPr bwMode="auto">
          <a:xfrm>
            <a:off x="687294" y="1884580"/>
            <a:ext cx="2287026" cy="575850"/>
            <a:chOff x="680059" y="1863875"/>
            <a:chExt cx="2287622" cy="576000"/>
          </a:xfrm>
        </p:grpSpPr>
        <p:grpSp>
          <p:nvGrpSpPr>
            <p:cNvPr id="98" name="Gruppieren 97">
              <a:extLst>
                <a:ext uri="{FF2B5EF4-FFF2-40B4-BE49-F238E27FC236}">
                  <a16:creationId xmlns:a16="http://schemas.microsoft.com/office/drawing/2014/main" id="{8E07D6CF-F2FF-A98D-E067-231E91307517}"/>
                </a:ext>
              </a:extLst>
            </p:cNvPr>
            <p:cNvGrpSpPr/>
            <p:nvPr/>
          </p:nvGrpSpPr>
          <p:grpSpPr bwMode="auto">
            <a:xfrm>
              <a:off x="680059" y="1863875"/>
              <a:ext cx="588321" cy="576000"/>
              <a:chOff x="1114022" y="2191930"/>
              <a:chExt cx="588321" cy="576000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870FCE97-5BAB-CA24-08FA-8D125C01FF23}"/>
                  </a:ext>
                </a:extLst>
              </p:cNvPr>
              <p:cNvSpPr/>
              <p:nvPr/>
            </p:nvSpPr>
            <p:spPr bwMode="auto">
              <a:xfrm>
                <a:off x="1114022" y="2191930"/>
                <a:ext cx="576000" cy="576000"/>
              </a:xfrm>
              <a:prstGeom prst="ellipse">
                <a:avLst/>
              </a:prstGeom>
              <a:solidFill>
                <a:srgbClr val="94A3C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F2EF0BAF-C492-FF89-1A8F-8A644FE3188D}"/>
                  </a:ext>
                </a:extLst>
              </p:cNvPr>
              <p:cNvSpPr txBox="1"/>
              <p:nvPr/>
            </p:nvSpPr>
            <p:spPr bwMode="auto">
              <a:xfrm>
                <a:off x="1183688" y="2331797"/>
                <a:ext cx="518655" cy="2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140</a:t>
                </a:r>
                <a:endParaRPr sz="1799" dirty="0">
                  <a:solidFill>
                    <a:srgbClr val="005A9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CDA606C4-4AF8-A167-1109-292048B35C30}"/>
                </a:ext>
              </a:extLst>
            </p:cNvPr>
            <p:cNvSpPr txBox="1"/>
            <p:nvPr/>
          </p:nvSpPr>
          <p:spPr bwMode="auto">
            <a:xfrm>
              <a:off x="1254793" y="2004330"/>
              <a:ext cx="1712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063">
                <a:defRPr/>
              </a:pPr>
              <a:r>
                <a:rPr lang="de-DE"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PhD students  </a:t>
              </a:r>
              <a:endParaRPr sz="1799" dirty="0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" name="Grafik 101">
            <a:extLst>
              <a:ext uri="{FF2B5EF4-FFF2-40B4-BE49-F238E27FC236}">
                <a16:creationId xmlns:a16="http://schemas.microsoft.com/office/drawing/2014/main" id="{01C6EEB6-7C98-B784-58ED-FB8EAC8294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898165" y="3745341"/>
            <a:ext cx="1078236" cy="1027693"/>
          </a:xfrm>
          <a:prstGeom prst="rect">
            <a:avLst/>
          </a:prstGeom>
        </p:spPr>
      </p:pic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8053C7F9-8055-88A7-88CB-123D519BE955}"/>
              </a:ext>
            </a:extLst>
          </p:cNvPr>
          <p:cNvGrpSpPr/>
          <p:nvPr/>
        </p:nvGrpSpPr>
        <p:grpSpPr bwMode="auto">
          <a:xfrm>
            <a:off x="1588955" y="3313315"/>
            <a:ext cx="1798371" cy="1753762"/>
            <a:chOff x="1995478" y="3048430"/>
            <a:chExt cx="1800000" cy="1800000"/>
          </a:xfrm>
        </p:grpSpPr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B72586A9-0315-8FA2-4BE7-E283994C322B}"/>
                </a:ext>
              </a:extLst>
            </p:cNvPr>
            <p:cNvGrpSpPr/>
            <p:nvPr/>
          </p:nvGrpSpPr>
          <p:grpSpPr bwMode="auto">
            <a:xfrm>
              <a:off x="1995478" y="3048430"/>
              <a:ext cx="1800000" cy="1800000"/>
              <a:chOff x="2476186" y="1388645"/>
              <a:chExt cx="1800000" cy="1800000"/>
            </a:xfrm>
          </p:grpSpPr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8843B72C-0E56-A4DB-5DE9-7520B7600099}"/>
                  </a:ext>
                </a:extLst>
              </p:cNvPr>
              <p:cNvSpPr/>
              <p:nvPr/>
            </p:nvSpPr>
            <p:spPr bwMode="auto">
              <a:xfrm>
                <a:off x="2476186" y="1388645"/>
                <a:ext cx="1800000" cy="1800000"/>
              </a:xfrm>
              <a:prstGeom prst="ellipse">
                <a:avLst/>
              </a:prstGeom>
              <a:solidFill>
                <a:srgbClr val="002865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FF68ECB6-810A-346E-51EC-C6178C1B4BB2}"/>
                  </a:ext>
                </a:extLst>
              </p:cNvPr>
              <p:cNvSpPr txBox="1"/>
              <p:nvPr/>
            </p:nvSpPr>
            <p:spPr bwMode="auto">
              <a:xfrm>
                <a:off x="2668548" y="2449861"/>
                <a:ext cx="1288489" cy="47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870</a:t>
                </a:r>
                <a:b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Employees </a:t>
                </a:r>
                <a:endParaRPr sz="1799" dirty="0">
                  <a:solidFill>
                    <a:srgbClr val="005A9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29624D16-5A6E-FA96-6067-CBC2D17B6438}"/>
                </a:ext>
              </a:extLst>
            </p:cNvPr>
            <p:cNvSpPr/>
            <p:nvPr/>
          </p:nvSpPr>
          <p:spPr bwMode="auto">
            <a:xfrm>
              <a:off x="2304284" y="3291550"/>
              <a:ext cx="720000" cy="720000"/>
            </a:xfrm>
            <a:prstGeom prst="ellipse">
              <a:avLst/>
            </a:prstGeom>
            <a:solidFill>
              <a:srgbClr val="005A9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063">
                <a:defRPr/>
              </a:pPr>
              <a:endParaRPr lang="de-DE" sz="120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D8FA65EC-DB7E-D785-5FF3-382678E7F469}"/>
                </a:ext>
              </a:extLst>
            </p:cNvPr>
            <p:cNvSpPr/>
            <p:nvPr/>
          </p:nvSpPr>
          <p:spPr bwMode="auto">
            <a:xfrm>
              <a:off x="3053998" y="3696430"/>
              <a:ext cx="504000" cy="504000"/>
            </a:xfrm>
            <a:prstGeom prst="ellipse">
              <a:avLst/>
            </a:prstGeom>
            <a:solidFill>
              <a:srgbClr val="005A9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063">
                <a:defRPr/>
              </a:pPr>
              <a:endParaRPr lang="de-DE" sz="120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endParaRPr>
            </a:p>
          </p:txBody>
        </p:sp>
      </p:grpSp>
      <p:sp>
        <p:nvSpPr>
          <p:cNvPr id="109" name="Textfeld 108">
            <a:extLst>
              <a:ext uri="{FF2B5EF4-FFF2-40B4-BE49-F238E27FC236}">
                <a16:creationId xmlns:a16="http://schemas.microsoft.com/office/drawing/2014/main" id="{EA317608-ECDC-07CE-4FCB-9995948C0054}"/>
              </a:ext>
            </a:extLst>
          </p:cNvPr>
          <p:cNvSpPr txBox="1"/>
          <p:nvPr/>
        </p:nvSpPr>
        <p:spPr bwMode="auto">
          <a:xfrm>
            <a:off x="747594" y="2926424"/>
            <a:ext cx="1469123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063">
              <a:defRPr/>
            </a:pP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 Scientific</a:t>
            </a:r>
            <a:b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</a:t>
            </a: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sz="1799" dirty="0">
              <a:solidFill>
                <a:srgbClr val="005A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57063">
              <a:defRPr/>
            </a:pPr>
            <a:endParaRPr lang="de-DE" sz="1200" i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57063">
              <a:defRPr/>
            </a:pPr>
            <a:endParaRPr lang="de-DE" sz="1200" i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57063">
              <a:defRPr/>
            </a:pPr>
            <a:endParaRPr lang="de-DE" sz="1200" i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ABFBBB4F-36C0-B921-6500-784073D721CA}"/>
              </a:ext>
            </a:extLst>
          </p:cNvPr>
          <p:cNvSpPr txBox="1"/>
          <p:nvPr/>
        </p:nvSpPr>
        <p:spPr bwMode="auto">
          <a:xfrm>
            <a:off x="2993071" y="3324138"/>
            <a:ext cx="1410693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63">
              <a:defRPr/>
            </a:pP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 Professors  </a:t>
            </a:r>
            <a:endParaRPr sz="1799" dirty="0">
              <a:solidFill>
                <a:srgbClr val="005A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432C6150-EE90-DADB-7FA7-271B602627B8}"/>
              </a:ext>
            </a:extLst>
          </p:cNvPr>
          <p:cNvGrpSpPr/>
          <p:nvPr/>
        </p:nvGrpSpPr>
        <p:grpSpPr bwMode="auto">
          <a:xfrm>
            <a:off x="3440077" y="5045131"/>
            <a:ext cx="3248071" cy="575850"/>
            <a:chOff x="3433558" y="5025249"/>
            <a:chExt cx="3248917" cy="576000"/>
          </a:xfrm>
        </p:grpSpPr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72281A5C-DE3C-A86F-53A1-815B4AA1F2D3}"/>
                </a:ext>
              </a:extLst>
            </p:cNvPr>
            <p:cNvGrpSpPr/>
            <p:nvPr/>
          </p:nvGrpSpPr>
          <p:grpSpPr bwMode="auto">
            <a:xfrm>
              <a:off x="3433558" y="5025249"/>
              <a:ext cx="576000" cy="576000"/>
              <a:chOff x="1114022" y="2191930"/>
              <a:chExt cx="576000" cy="576000"/>
            </a:xfrm>
          </p:grpSpPr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9E3A0DEF-A512-68FB-BAC8-E6D45ED52929}"/>
                  </a:ext>
                </a:extLst>
              </p:cNvPr>
              <p:cNvSpPr/>
              <p:nvPr/>
            </p:nvSpPr>
            <p:spPr bwMode="auto">
              <a:xfrm>
                <a:off x="1114022" y="2191930"/>
                <a:ext cx="576000" cy="576000"/>
              </a:xfrm>
              <a:prstGeom prst="ellipse">
                <a:avLst/>
              </a:prstGeom>
              <a:solidFill>
                <a:srgbClr val="134C93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56404340-9E12-F56A-CE5C-C4FEA102E21E}"/>
                  </a:ext>
                </a:extLst>
              </p:cNvPr>
              <p:cNvSpPr txBox="1"/>
              <p:nvPr/>
            </p:nvSpPr>
            <p:spPr bwMode="auto">
              <a:xfrm>
                <a:off x="1221395" y="2355829"/>
                <a:ext cx="384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</a:t>
                </a:r>
                <a:endParaRPr sz="1799" dirty="0">
                  <a:solidFill>
                    <a:srgbClr val="005A9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C4BB736A-3461-AA4E-BED7-C108A2219401}"/>
                </a:ext>
              </a:extLst>
            </p:cNvPr>
            <p:cNvSpPr txBox="1"/>
            <p:nvPr/>
          </p:nvSpPr>
          <p:spPr bwMode="auto">
            <a:xfrm>
              <a:off x="4009558" y="5200476"/>
              <a:ext cx="26729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063">
                <a:defRPr/>
              </a:pP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Bachelor's</a:t>
              </a:r>
              <a:r>
                <a:rPr lang="de-DE"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</a:t>
              </a:r>
              <a:r>
                <a:rPr lang="de-DE"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programmes</a:t>
              </a:r>
              <a:endParaRPr sz="1799" dirty="0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172CEFDE-9191-3053-BDE6-6C2002FEA704}"/>
              </a:ext>
            </a:extLst>
          </p:cNvPr>
          <p:cNvGrpSpPr/>
          <p:nvPr/>
        </p:nvGrpSpPr>
        <p:grpSpPr bwMode="auto">
          <a:xfrm>
            <a:off x="3112117" y="5763128"/>
            <a:ext cx="3386038" cy="503869"/>
            <a:chOff x="3105514" y="5743432"/>
            <a:chExt cx="3386920" cy="504000"/>
          </a:xfrm>
        </p:grpSpPr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id="{D7F33FDB-70D5-5A04-E797-C1FBE4CF6030}"/>
                </a:ext>
              </a:extLst>
            </p:cNvPr>
            <p:cNvGrpSpPr/>
            <p:nvPr/>
          </p:nvGrpSpPr>
          <p:grpSpPr bwMode="auto">
            <a:xfrm>
              <a:off x="3105514" y="5743432"/>
              <a:ext cx="504000" cy="504000"/>
              <a:chOff x="1165538" y="2191930"/>
              <a:chExt cx="504000" cy="504000"/>
            </a:xfrm>
          </p:grpSpPr>
          <p:sp>
            <p:nvSpPr>
              <p:cNvPr id="119" name="Ellipse 118">
                <a:extLst>
                  <a:ext uri="{FF2B5EF4-FFF2-40B4-BE49-F238E27FC236}">
                    <a16:creationId xmlns:a16="http://schemas.microsoft.com/office/drawing/2014/main" id="{71F256D1-215F-871E-9278-75AA7CE4BD30}"/>
                  </a:ext>
                </a:extLst>
              </p:cNvPr>
              <p:cNvSpPr/>
              <p:nvPr/>
            </p:nvSpPr>
            <p:spPr bwMode="auto">
              <a:xfrm>
                <a:off x="1165538" y="2191930"/>
                <a:ext cx="504000" cy="504000"/>
              </a:xfrm>
              <a:prstGeom prst="ellipse">
                <a:avLst/>
              </a:prstGeom>
              <a:solidFill>
                <a:srgbClr val="134C93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20" name="Textfeld 119">
                <a:extLst>
                  <a:ext uri="{FF2B5EF4-FFF2-40B4-BE49-F238E27FC236}">
                    <a16:creationId xmlns:a16="http://schemas.microsoft.com/office/drawing/2014/main" id="{26DB1538-DD7C-39BE-BDC4-CE7B1C63C574}"/>
                  </a:ext>
                </a:extLst>
              </p:cNvPr>
              <p:cNvSpPr txBox="1"/>
              <p:nvPr/>
            </p:nvSpPr>
            <p:spPr bwMode="auto">
              <a:xfrm>
                <a:off x="1221646" y="2305627"/>
                <a:ext cx="384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35</a:t>
                </a:r>
                <a:endParaRPr sz="1799" dirty="0">
                  <a:solidFill>
                    <a:srgbClr val="005A9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BAAE5BD7-ED34-B2B5-509F-19ED5C0152F0}"/>
                </a:ext>
              </a:extLst>
            </p:cNvPr>
            <p:cNvSpPr txBox="1"/>
            <p:nvPr/>
          </p:nvSpPr>
          <p:spPr bwMode="auto">
            <a:xfrm>
              <a:off x="3628983" y="5857129"/>
              <a:ext cx="28634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063">
                <a:defRPr/>
              </a:pP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Master‘s</a:t>
              </a:r>
              <a:r>
                <a:rPr lang="de-DE"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</a:t>
              </a:r>
              <a:r>
                <a:rPr lang="de-DE"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programmes</a:t>
              </a:r>
              <a:endParaRPr sz="1799" dirty="0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EF72C90B-3455-0DF3-6F6B-2214E0C7DDD0}"/>
              </a:ext>
            </a:extLst>
          </p:cNvPr>
          <p:cNvGrpSpPr/>
          <p:nvPr/>
        </p:nvGrpSpPr>
        <p:grpSpPr bwMode="auto">
          <a:xfrm>
            <a:off x="4106570" y="2632121"/>
            <a:ext cx="2344792" cy="359906"/>
            <a:chOff x="4100225" y="2611610"/>
            <a:chExt cx="2345403" cy="360000"/>
          </a:xfrm>
        </p:grpSpPr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F50E0051-2433-A79A-6D22-010023BED58B}"/>
                </a:ext>
              </a:extLst>
            </p:cNvPr>
            <p:cNvGrpSpPr/>
            <p:nvPr/>
          </p:nvGrpSpPr>
          <p:grpSpPr bwMode="auto">
            <a:xfrm>
              <a:off x="4100225" y="2611610"/>
              <a:ext cx="360000" cy="360000"/>
              <a:chOff x="1165538" y="2191930"/>
              <a:chExt cx="360000" cy="360000"/>
            </a:xfrm>
          </p:grpSpPr>
          <p:sp>
            <p:nvSpPr>
              <p:cNvPr id="124" name="Ellipse 123">
                <a:extLst>
                  <a:ext uri="{FF2B5EF4-FFF2-40B4-BE49-F238E27FC236}">
                    <a16:creationId xmlns:a16="http://schemas.microsoft.com/office/drawing/2014/main" id="{3A1923AB-4D6F-3817-564E-8AF672419627}"/>
                  </a:ext>
                </a:extLst>
              </p:cNvPr>
              <p:cNvSpPr/>
              <p:nvPr/>
            </p:nvSpPr>
            <p:spPr bwMode="auto">
              <a:xfrm>
                <a:off x="1165538" y="2191930"/>
                <a:ext cx="360000" cy="360000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10E17383-53A0-BF9D-47B8-F933F3A0CB4D}"/>
                  </a:ext>
                </a:extLst>
              </p:cNvPr>
              <p:cNvSpPr txBox="1"/>
              <p:nvPr/>
            </p:nvSpPr>
            <p:spPr bwMode="auto">
              <a:xfrm>
                <a:off x="1194738" y="2222043"/>
                <a:ext cx="301600" cy="2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sz="1799" dirty="0">
                  <a:solidFill>
                    <a:srgbClr val="005A9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4DA432CD-8398-D149-40E4-4E0BB9031CB9}"/>
                </a:ext>
              </a:extLst>
            </p:cNvPr>
            <p:cNvSpPr txBox="1"/>
            <p:nvPr/>
          </p:nvSpPr>
          <p:spPr bwMode="auto">
            <a:xfrm>
              <a:off x="4446292" y="2637721"/>
              <a:ext cx="1999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063">
                <a:defRPr/>
              </a:pPr>
              <a:r>
                <a:rPr lang="de-DE" sz="1200" i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Faculties  </a:t>
              </a:r>
              <a:endParaRPr sz="1799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AB728E8E-7C62-CCE2-0A26-BD20D279C7A3}"/>
              </a:ext>
            </a:extLst>
          </p:cNvPr>
          <p:cNvGrpSpPr/>
          <p:nvPr/>
        </p:nvGrpSpPr>
        <p:grpSpPr bwMode="auto">
          <a:xfrm>
            <a:off x="3863611" y="1950356"/>
            <a:ext cx="2344792" cy="359906"/>
            <a:chOff x="3857203" y="1929668"/>
            <a:chExt cx="2345403" cy="360000"/>
          </a:xfrm>
        </p:grpSpPr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F0565DD6-2B83-97E3-4645-03EB82AC6663}"/>
                </a:ext>
              </a:extLst>
            </p:cNvPr>
            <p:cNvGrpSpPr/>
            <p:nvPr/>
          </p:nvGrpSpPr>
          <p:grpSpPr bwMode="auto">
            <a:xfrm>
              <a:off x="3857203" y="1929668"/>
              <a:ext cx="360000" cy="360000"/>
              <a:chOff x="1165538" y="2191930"/>
              <a:chExt cx="360000" cy="360000"/>
            </a:xfrm>
          </p:grpSpPr>
          <p:sp>
            <p:nvSpPr>
              <p:cNvPr id="129" name="Ellipse 128">
                <a:extLst>
                  <a:ext uri="{FF2B5EF4-FFF2-40B4-BE49-F238E27FC236}">
                    <a16:creationId xmlns:a16="http://schemas.microsoft.com/office/drawing/2014/main" id="{3E9FB59F-4804-3C37-6F7B-17171A0DF5DA}"/>
                  </a:ext>
                </a:extLst>
              </p:cNvPr>
              <p:cNvSpPr/>
              <p:nvPr/>
            </p:nvSpPr>
            <p:spPr bwMode="auto">
              <a:xfrm>
                <a:off x="1165538" y="2191930"/>
                <a:ext cx="360000" cy="360000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063">
                  <a:defRPr/>
                </a:pPr>
                <a:endParaRPr lang="de-DE" sz="1200">
                  <a:solidFill>
                    <a:prstClr val="white"/>
                  </a:solidFill>
                  <a:latin typeface="Arial" panose="020B0604020202020204" pitchFamily="34" charset="0"/>
                  <a:ea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B00D6A4-9EB6-CA3B-DE3D-319EC530B1F5}"/>
                  </a:ext>
                </a:extLst>
              </p:cNvPr>
              <p:cNvSpPr txBox="1"/>
              <p:nvPr/>
            </p:nvSpPr>
            <p:spPr bwMode="auto">
              <a:xfrm>
                <a:off x="1194738" y="2222043"/>
                <a:ext cx="301600" cy="27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63">
                  <a:defRPr/>
                </a:pPr>
                <a:r>
                  <a:rPr lang="de-DE" sz="1200" i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sz="1200" i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1C9081B2-2D34-63FB-6651-0084BC4BC0AC}"/>
                </a:ext>
              </a:extLst>
            </p:cNvPr>
            <p:cNvSpPr txBox="1"/>
            <p:nvPr/>
          </p:nvSpPr>
          <p:spPr bwMode="auto">
            <a:xfrm>
              <a:off x="4203270" y="1955779"/>
              <a:ext cx="1999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063">
                <a:defRPr/>
              </a:pPr>
              <a:r>
                <a:rPr lang="de-DE" sz="1200" i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institutes </a:t>
              </a:r>
              <a:endParaRPr sz="1799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99D9E098-3B67-AF6E-BA5B-8573643D8358}"/>
              </a:ext>
            </a:extLst>
          </p:cNvPr>
          <p:cNvGrpSpPr/>
          <p:nvPr/>
        </p:nvGrpSpPr>
        <p:grpSpPr bwMode="auto">
          <a:xfrm>
            <a:off x="6221998" y="4859971"/>
            <a:ext cx="1711337" cy="1439625"/>
            <a:chOff x="6630141" y="4909662"/>
            <a:chExt cx="1711783" cy="1440000"/>
          </a:xfrm>
        </p:grpSpPr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34DC48A5-A2AF-8578-57E7-4E8EE8F26F75}"/>
                </a:ext>
              </a:extLst>
            </p:cNvPr>
            <p:cNvSpPr/>
            <p:nvPr/>
          </p:nvSpPr>
          <p:spPr bwMode="auto">
            <a:xfrm>
              <a:off x="6766033" y="4909662"/>
              <a:ext cx="1440000" cy="1440000"/>
            </a:xfrm>
            <a:prstGeom prst="ellipse">
              <a:avLst/>
            </a:prstGeom>
            <a:solidFill>
              <a:srgbClr val="DEE2E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063">
                <a:defRPr/>
              </a:pPr>
              <a:endParaRPr lang="de-DE" sz="120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endParaRP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88E2ABB6-5BAA-A355-9E77-1B78A520248B}"/>
                </a:ext>
              </a:extLst>
            </p:cNvPr>
            <p:cNvSpPr txBox="1"/>
            <p:nvPr/>
          </p:nvSpPr>
          <p:spPr bwMode="auto">
            <a:xfrm>
              <a:off x="6630141" y="5322775"/>
              <a:ext cx="17117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 M-€. p.a. </a:t>
              </a:r>
              <a:b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</a:t>
              </a:r>
              <a:b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i="1" dirty="0" err="1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volum</a:t>
              </a: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 </a:t>
              </a:r>
              <a:endParaRPr sz="1799" dirty="0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7" name="Textfeld 136">
            <a:extLst>
              <a:ext uri="{FF2B5EF4-FFF2-40B4-BE49-F238E27FC236}">
                <a16:creationId xmlns:a16="http://schemas.microsoft.com/office/drawing/2014/main" id="{F2095346-083D-2F93-F8D7-3B0C829E556F}"/>
              </a:ext>
            </a:extLst>
          </p:cNvPr>
          <p:cNvSpPr txBox="1"/>
          <p:nvPr/>
        </p:nvSpPr>
        <p:spPr bwMode="auto">
          <a:xfrm>
            <a:off x="2876637" y="2799140"/>
            <a:ext cx="126795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Research professors  </a:t>
            </a:r>
            <a:endParaRPr sz="1799" dirty="0">
              <a:solidFill>
                <a:srgbClr val="005A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84E28667-D0C4-3582-3732-31E207F7C5FC}"/>
              </a:ext>
            </a:extLst>
          </p:cNvPr>
          <p:cNvCxnSpPr>
            <a:cxnSpLocks/>
          </p:cNvCxnSpPr>
          <p:nvPr/>
        </p:nvCxnSpPr>
        <p:spPr bwMode="auto">
          <a:xfrm>
            <a:off x="8586828" y="1411317"/>
            <a:ext cx="8142" cy="4966706"/>
          </a:xfrm>
          <a:prstGeom prst="line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39" name="Ellipse 138">
            <a:extLst>
              <a:ext uri="{FF2B5EF4-FFF2-40B4-BE49-F238E27FC236}">
                <a16:creationId xmlns:a16="http://schemas.microsoft.com/office/drawing/2014/main" id="{368554D0-93E0-8E00-C969-1826B188F0C5}"/>
              </a:ext>
            </a:extLst>
          </p:cNvPr>
          <p:cNvSpPr/>
          <p:nvPr/>
        </p:nvSpPr>
        <p:spPr bwMode="auto">
          <a:xfrm>
            <a:off x="2791383" y="3960135"/>
            <a:ext cx="179953" cy="179953"/>
          </a:xfrm>
          <a:prstGeom prst="ellipse">
            <a:avLst/>
          </a:prstGeom>
          <a:solidFill>
            <a:srgbClr val="DEE2E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063">
              <a:defRPr/>
            </a:pPr>
            <a:endParaRPr lang="de-DE" sz="1200">
              <a:solidFill>
                <a:prstClr val="white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60CCCE25-07D3-202A-80AE-9C2020BBE017}"/>
              </a:ext>
            </a:extLst>
          </p:cNvPr>
          <p:cNvCxnSpPr>
            <a:cxnSpLocks/>
          </p:cNvCxnSpPr>
          <p:nvPr/>
        </p:nvCxnSpPr>
        <p:spPr bwMode="auto">
          <a:xfrm>
            <a:off x="2228089" y="3021423"/>
            <a:ext cx="0" cy="596668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0227ADB3-F488-F6CB-FB45-FB4DBC2A9DE7}"/>
              </a:ext>
            </a:extLst>
          </p:cNvPr>
          <p:cNvCxnSpPr>
            <a:cxnSpLocks/>
          </p:cNvCxnSpPr>
          <p:nvPr/>
        </p:nvCxnSpPr>
        <p:spPr bwMode="auto">
          <a:xfrm>
            <a:off x="3072452" y="3429000"/>
            <a:ext cx="0" cy="623336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3CB1F50B-370E-38DE-AAE8-B391EC07C649}"/>
              </a:ext>
            </a:extLst>
          </p:cNvPr>
          <p:cNvCxnSpPr>
            <a:cxnSpLocks/>
          </p:cNvCxnSpPr>
          <p:nvPr/>
        </p:nvCxnSpPr>
        <p:spPr bwMode="auto">
          <a:xfrm>
            <a:off x="2876637" y="2926424"/>
            <a:ext cx="1081" cy="1116403"/>
          </a:xfrm>
          <a:prstGeom prst="line">
            <a:avLst/>
          </a:prstGeom>
          <a:noFill/>
          <a:ln w="31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43" name="Gerader Verbinder 142">
            <a:extLst>
              <a:ext uri="{FF2B5EF4-FFF2-40B4-BE49-F238E27FC236}">
                <a16:creationId xmlns:a16="http://schemas.microsoft.com/office/drawing/2014/main" id="{862BC61A-1272-81EE-B072-7E52FF48E111}"/>
              </a:ext>
            </a:extLst>
          </p:cNvPr>
          <p:cNvCxnSpPr>
            <a:cxnSpLocks/>
          </p:cNvCxnSpPr>
          <p:nvPr/>
        </p:nvCxnSpPr>
        <p:spPr bwMode="auto">
          <a:xfrm>
            <a:off x="8586828" y="1411317"/>
            <a:ext cx="8142" cy="4966706"/>
          </a:xfrm>
          <a:prstGeom prst="line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44" name="Gerader Verbinder 143">
            <a:extLst>
              <a:ext uri="{FF2B5EF4-FFF2-40B4-BE49-F238E27FC236}">
                <a16:creationId xmlns:a16="http://schemas.microsoft.com/office/drawing/2014/main" id="{F080B609-77FE-7280-124D-65469D6C270F}"/>
              </a:ext>
            </a:extLst>
          </p:cNvPr>
          <p:cNvCxnSpPr>
            <a:cxnSpLocks/>
          </p:cNvCxnSpPr>
          <p:nvPr/>
        </p:nvCxnSpPr>
        <p:spPr bwMode="auto">
          <a:xfrm>
            <a:off x="8586828" y="1411317"/>
            <a:ext cx="8142" cy="4966706"/>
          </a:xfrm>
          <a:prstGeom prst="line">
            <a:avLst/>
          </a:prstGeom>
          <a:noFill/>
          <a:ln w="762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6BC9CEFB-1842-FE64-8851-4ED2A3655842}"/>
              </a:ext>
            </a:extLst>
          </p:cNvPr>
          <p:cNvSpPr txBox="1"/>
          <p:nvPr/>
        </p:nvSpPr>
        <p:spPr bwMode="auto">
          <a:xfrm>
            <a:off x="10372713" y="1948458"/>
            <a:ext cx="149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kumimoji="0" lang="de-DE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campus</a:t>
            </a: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in Neuburg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(WS 20/21)</a:t>
            </a:r>
            <a:endParaRPr kumimoji="0" sz="140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Ellipse 98">
            <a:extLst>
              <a:ext uri="{FF2B5EF4-FFF2-40B4-BE49-F238E27FC236}">
                <a16:creationId xmlns:a16="http://schemas.microsoft.com/office/drawing/2014/main" id="{03EDFA06-B16F-AF02-82D7-86C90844027A}"/>
              </a:ext>
            </a:extLst>
          </p:cNvPr>
          <p:cNvSpPr/>
          <p:nvPr/>
        </p:nvSpPr>
        <p:spPr bwMode="auto">
          <a:xfrm>
            <a:off x="8793506" y="2049481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E97504F-EE03-773F-3C3C-30CAC3621F9A}"/>
              </a:ext>
            </a:extLst>
          </p:cNvPr>
          <p:cNvSpPr txBox="1"/>
          <p:nvPr/>
        </p:nvSpPr>
        <p:spPr bwMode="auto">
          <a:xfrm>
            <a:off x="10372713" y="5163426"/>
            <a:ext cx="1491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ForTraNN</a:t>
            </a:r>
            <a:br>
              <a:rPr kumimoji="0" lang="de-DE" sz="1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kumimoji="0" sz="120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Ellipse 98">
            <a:extLst>
              <a:ext uri="{FF2B5EF4-FFF2-40B4-BE49-F238E27FC236}">
                <a16:creationId xmlns:a16="http://schemas.microsoft.com/office/drawing/2014/main" id="{4713590A-672A-6101-83FD-801318777ECF}"/>
              </a:ext>
            </a:extLst>
          </p:cNvPr>
          <p:cNvSpPr/>
          <p:nvPr/>
        </p:nvSpPr>
        <p:spPr bwMode="auto">
          <a:xfrm>
            <a:off x="8793506" y="2670534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50" name="Ellipse 98">
            <a:extLst>
              <a:ext uri="{FF2B5EF4-FFF2-40B4-BE49-F238E27FC236}">
                <a16:creationId xmlns:a16="http://schemas.microsoft.com/office/drawing/2014/main" id="{8109794F-155B-2A92-EA3E-C89113BA6019}"/>
              </a:ext>
            </a:extLst>
          </p:cNvPr>
          <p:cNvSpPr/>
          <p:nvPr/>
        </p:nvSpPr>
        <p:spPr bwMode="auto">
          <a:xfrm>
            <a:off x="8793506" y="3309995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51" name="Ellipse 98">
            <a:extLst>
              <a:ext uri="{FF2B5EF4-FFF2-40B4-BE49-F238E27FC236}">
                <a16:creationId xmlns:a16="http://schemas.microsoft.com/office/drawing/2014/main" id="{D99BF74F-B0DF-1AAF-3A40-23022ECB2857}"/>
              </a:ext>
            </a:extLst>
          </p:cNvPr>
          <p:cNvSpPr/>
          <p:nvPr/>
        </p:nvSpPr>
        <p:spPr bwMode="auto">
          <a:xfrm>
            <a:off x="8793506" y="5219487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497889AF-E05E-DAAF-B99F-67BB26A418CD}"/>
              </a:ext>
            </a:extLst>
          </p:cNvPr>
          <p:cNvSpPr txBox="1"/>
          <p:nvPr/>
        </p:nvSpPr>
        <p:spPr bwMode="auto">
          <a:xfrm>
            <a:off x="10372713" y="5736447"/>
            <a:ext cx="149104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TTZ Manching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(2023)</a:t>
            </a:r>
            <a:endParaRPr kumimoji="0" lang="de-DE" sz="105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Ellipse 98">
            <a:extLst>
              <a:ext uri="{FF2B5EF4-FFF2-40B4-BE49-F238E27FC236}">
                <a16:creationId xmlns:a16="http://schemas.microsoft.com/office/drawing/2014/main" id="{E46DE995-AC1C-9CA0-D468-3C2757E1283C}"/>
              </a:ext>
            </a:extLst>
          </p:cNvPr>
          <p:cNvSpPr/>
          <p:nvPr/>
        </p:nvSpPr>
        <p:spPr bwMode="auto">
          <a:xfrm>
            <a:off x="8793506" y="5792470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0850AD88-1578-8471-28BC-8FE22FFB9193}"/>
              </a:ext>
            </a:extLst>
          </p:cNvPr>
          <p:cNvSpPr txBox="1"/>
          <p:nvPr/>
        </p:nvSpPr>
        <p:spPr bwMode="auto">
          <a:xfrm>
            <a:off x="10372713" y="4499669"/>
            <a:ext cx="14910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Bavarian</a:t>
            </a: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Foresight-Institut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(2022)</a:t>
            </a:r>
            <a:endParaRPr kumimoji="0" lang="de-DE" sz="100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Ellipse 98">
            <a:extLst>
              <a:ext uri="{FF2B5EF4-FFF2-40B4-BE49-F238E27FC236}">
                <a16:creationId xmlns:a16="http://schemas.microsoft.com/office/drawing/2014/main" id="{D408ADFC-1DEB-1371-83FD-4DE6838D902F}"/>
              </a:ext>
            </a:extLst>
          </p:cNvPr>
          <p:cNvSpPr/>
          <p:nvPr/>
        </p:nvSpPr>
        <p:spPr bwMode="auto">
          <a:xfrm>
            <a:off x="8793506" y="4582957"/>
            <a:ext cx="1446881" cy="408309"/>
          </a:xfrm>
          <a:prstGeom prst="flowChartInputOutpu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pic>
        <p:nvPicPr>
          <p:cNvPr id="156" name="Grafik 155">
            <a:extLst>
              <a:ext uri="{FF2B5EF4-FFF2-40B4-BE49-F238E27FC236}">
                <a16:creationId xmlns:a16="http://schemas.microsoft.com/office/drawing/2014/main" id="{EF260F5C-C264-0A66-B501-C3B3ECF709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9135768" y="5613604"/>
            <a:ext cx="762356" cy="762356"/>
          </a:xfrm>
          <a:prstGeom prst="rect">
            <a:avLst/>
          </a:prstGeom>
        </p:spPr>
      </p:pic>
      <p:pic>
        <p:nvPicPr>
          <p:cNvPr id="157" name="Grafik 156">
            <a:extLst>
              <a:ext uri="{FF2B5EF4-FFF2-40B4-BE49-F238E27FC236}">
                <a16:creationId xmlns:a16="http://schemas.microsoft.com/office/drawing/2014/main" id="{0530E0DC-9DBC-F765-CAD9-5B9D935BCC1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318946" y="5220871"/>
            <a:ext cx="396000" cy="396000"/>
          </a:xfrm>
          <a:prstGeom prst="rect">
            <a:avLst/>
          </a:prstGeom>
        </p:spPr>
      </p:pic>
      <p:pic>
        <p:nvPicPr>
          <p:cNvPr id="158" name="Grafik 157" descr="Ein Bild, das Text, Dom, Himmel, Welt enthält.&#10;&#10;Automatisch generierte Beschreibung">
            <a:extLst>
              <a:ext uri="{FF2B5EF4-FFF2-40B4-BE49-F238E27FC236}">
                <a16:creationId xmlns:a16="http://schemas.microsoft.com/office/drawing/2014/main" id="{BD74F245-85BB-99F6-54FF-9B2EACD5A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8443" y="2077697"/>
            <a:ext cx="497007" cy="355005"/>
          </a:xfrm>
          <a:prstGeom prst="rect">
            <a:avLst/>
          </a:prstGeom>
        </p:spPr>
      </p:pic>
      <p:pic>
        <p:nvPicPr>
          <p:cNvPr id="159" name="Grafik 158" descr="Ein Bild, das Schrift, Logo, Grafiken, Text enthält.&#10;&#10;Automatisch generierte Beschreibung">
            <a:extLst>
              <a:ext uri="{FF2B5EF4-FFF2-40B4-BE49-F238E27FC236}">
                <a16:creationId xmlns:a16="http://schemas.microsoft.com/office/drawing/2014/main" id="{5F4137B0-50F5-7DF0-9DB9-FFC1019E7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1450" y="2695256"/>
            <a:ext cx="770992" cy="357460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6B5785F4-F697-89EC-7279-3D42FBF6914B}"/>
              </a:ext>
            </a:extLst>
          </p:cNvPr>
          <p:cNvSpPr txBox="1"/>
          <p:nvPr/>
        </p:nvSpPr>
        <p:spPr bwMode="auto">
          <a:xfrm>
            <a:off x="10372713" y="2665234"/>
            <a:ext cx="14910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AImotion</a:t>
            </a: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Bavaria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kumimoji="0" sz="120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1" name="Grafik 160" descr="Ein Bild, das Schrift, Grafiken, Text, Screenshot enthält.&#10;&#10;Automatisch generierte Beschreibung">
            <a:extLst>
              <a:ext uri="{FF2B5EF4-FFF2-40B4-BE49-F238E27FC236}">
                <a16:creationId xmlns:a16="http://schemas.microsoft.com/office/drawing/2014/main" id="{7963BD08-82F7-6961-7193-644094E15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936" y="3332698"/>
            <a:ext cx="666020" cy="351331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67F2BF85-63E8-BFA6-CE1D-E89CFE74D077}"/>
              </a:ext>
            </a:extLst>
          </p:cNvPr>
          <p:cNvSpPr txBox="1"/>
          <p:nvPr/>
        </p:nvSpPr>
        <p:spPr bwMode="auto">
          <a:xfrm>
            <a:off x="10372713" y="3278911"/>
            <a:ext cx="14910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AININ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kumimoji="0" sz="120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" name="Grafik 162" descr="Ein Bild, das Symbol, Logo enthält.&#10;&#10;Automatisch generierte Beschreibung">
            <a:extLst>
              <a:ext uri="{FF2B5EF4-FFF2-40B4-BE49-F238E27FC236}">
                <a16:creationId xmlns:a16="http://schemas.microsoft.com/office/drawing/2014/main" id="{FF3D5575-F880-60F3-E620-FDCE6944EC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3806" y="4579366"/>
            <a:ext cx="408309" cy="408309"/>
          </a:xfrm>
          <a:prstGeom prst="rect">
            <a:avLst/>
          </a:prstGeom>
        </p:spPr>
      </p:pic>
      <p:sp>
        <p:nvSpPr>
          <p:cNvPr id="164" name="Ellipse 98">
            <a:extLst>
              <a:ext uri="{FF2B5EF4-FFF2-40B4-BE49-F238E27FC236}">
                <a16:creationId xmlns:a16="http://schemas.microsoft.com/office/drawing/2014/main" id="{9EEC4CD4-D696-7BA9-67CF-D110CD8436E0}"/>
              </a:ext>
            </a:extLst>
          </p:cNvPr>
          <p:cNvSpPr/>
          <p:nvPr/>
        </p:nvSpPr>
        <p:spPr bwMode="auto">
          <a:xfrm>
            <a:off x="8793506" y="3940326"/>
            <a:ext cx="1446881" cy="408309"/>
          </a:xfrm>
          <a:prstGeom prst="flowChartInputOutpu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190B67B7-839F-00C2-0E87-BDDD68312A55}"/>
              </a:ext>
            </a:extLst>
          </p:cNvPr>
          <p:cNvSpPr txBox="1"/>
          <p:nvPr/>
        </p:nvSpPr>
        <p:spPr bwMode="auto">
          <a:xfrm>
            <a:off x="10372713" y="3909242"/>
            <a:ext cx="149104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Fraunhofer</a:t>
            </a:r>
          </a:p>
          <a:p>
            <a:pPr marL="0" marR="0" lvl="0" indent="0" algn="l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(2019)</a:t>
            </a:r>
            <a:endParaRPr kumimoji="0" sz="1200" i="0" u="none" strike="noStrike" kern="1200" cap="none" spc="0" normalizeH="0" baseline="0" noProof="0" dirty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Grafik 165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4B7007B6-ED82-2340-B5A2-281EE44C0F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8752" y="3960935"/>
            <a:ext cx="636388" cy="353079"/>
          </a:xfrm>
          <a:prstGeom prst="rect">
            <a:avLst/>
          </a:prstGeom>
        </p:spPr>
      </p:pic>
      <p:grpSp>
        <p:nvGrpSpPr>
          <p:cNvPr id="167" name="Gruppieren 166">
            <a:extLst>
              <a:ext uri="{FF2B5EF4-FFF2-40B4-BE49-F238E27FC236}">
                <a16:creationId xmlns:a16="http://schemas.microsoft.com/office/drawing/2014/main" id="{F5378383-276D-92E7-0D23-0708540C8EC8}"/>
              </a:ext>
            </a:extLst>
          </p:cNvPr>
          <p:cNvGrpSpPr/>
          <p:nvPr/>
        </p:nvGrpSpPr>
        <p:grpSpPr bwMode="auto">
          <a:xfrm>
            <a:off x="5045533" y="3404029"/>
            <a:ext cx="1711337" cy="1439625"/>
            <a:chOff x="5404496" y="3513607"/>
            <a:chExt cx="1711783" cy="1440000"/>
          </a:xfrm>
        </p:grpSpPr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DCF29EE1-BAFE-FE37-2E62-F1EF0ED40CE9}"/>
                </a:ext>
              </a:extLst>
            </p:cNvPr>
            <p:cNvSpPr/>
            <p:nvPr/>
          </p:nvSpPr>
          <p:spPr bwMode="auto">
            <a:xfrm>
              <a:off x="5557244" y="3513607"/>
              <a:ext cx="1440000" cy="1440000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</a:endParaRPr>
            </a:p>
          </p:txBody>
        </p:sp>
        <p:sp>
          <p:nvSpPr>
            <p:cNvPr id="169" name="Textfeld 168">
              <a:extLst>
                <a:ext uri="{FF2B5EF4-FFF2-40B4-BE49-F238E27FC236}">
                  <a16:creationId xmlns:a16="http://schemas.microsoft.com/office/drawing/2014/main" id="{FCCE05FA-9AA4-70F5-8289-6CC142FAF045}"/>
                </a:ext>
              </a:extLst>
            </p:cNvPr>
            <p:cNvSpPr txBox="1"/>
            <p:nvPr/>
          </p:nvSpPr>
          <p:spPr bwMode="auto">
            <a:xfrm>
              <a:off x="5404496" y="3811017"/>
              <a:ext cx="1711783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330</a:t>
              </a:r>
              <a:endParaRPr kumimoji="0" sz="1799" b="0" i="0" u="none" strike="noStrike" kern="120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Industry- and </a:t>
              </a:r>
              <a:b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de-DE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research</a:t>
              </a: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b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de-DE" sz="12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partner</a:t>
              </a:r>
              <a:r>
                <a:rPr kumimoji="0" lang="de-DE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0" sz="1799" b="0" i="0" u="none" strike="noStrike" kern="120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ctr" defTabSz="4570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1" name="Kreis 17">
            <a:extLst>
              <a:ext uri="{FF2B5EF4-FFF2-40B4-BE49-F238E27FC236}">
                <a16:creationId xmlns:a16="http://schemas.microsoft.com/office/drawing/2014/main" id="{D5BCA4D6-C09B-8766-EBA0-83FAD2712112}"/>
              </a:ext>
            </a:extLst>
          </p:cNvPr>
          <p:cNvSpPr/>
          <p:nvPr/>
        </p:nvSpPr>
        <p:spPr bwMode="auto">
          <a:xfrm rot="5400000">
            <a:off x="-1460229" y="4320704"/>
            <a:ext cx="3652502" cy="4114636"/>
          </a:xfrm>
          <a:prstGeom prst="pie">
            <a:avLst>
              <a:gd name="adj1" fmla="val 10803406"/>
              <a:gd name="adj2" fmla="val 16200000"/>
            </a:avLst>
          </a:prstGeom>
          <a:solidFill>
            <a:srgbClr val="94A3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9" b="0" i="0" u="none" strike="noStrike" kern="120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Kreis 48">
            <a:extLst>
              <a:ext uri="{FF2B5EF4-FFF2-40B4-BE49-F238E27FC236}">
                <a16:creationId xmlns:a16="http://schemas.microsoft.com/office/drawing/2014/main" id="{D343BA54-8C71-51F2-7529-78E31D19CF8E}"/>
              </a:ext>
            </a:extLst>
          </p:cNvPr>
          <p:cNvSpPr/>
          <p:nvPr/>
        </p:nvSpPr>
        <p:spPr bwMode="auto">
          <a:xfrm rot="16199998">
            <a:off x="5841384" y="-815532"/>
            <a:ext cx="5434584" cy="4606800"/>
          </a:xfrm>
          <a:prstGeom prst="pie">
            <a:avLst>
              <a:gd name="adj1" fmla="val 10803406"/>
              <a:gd name="adj2" fmla="val 16200000"/>
            </a:avLst>
          </a:prstGeom>
          <a:solidFill>
            <a:srgbClr val="DEE2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799" b="0" i="0" u="none" strike="noStrike" kern="120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F8355486-C50C-591A-873C-65A913B0ED2C}"/>
              </a:ext>
            </a:extLst>
          </p:cNvPr>
          <p:cNvSpPr txBox="1"/>
          <p:nvPr/>
        </p:nvSpPr>
        <p:spPr bwMode="auto">
          <a:xfrm>
            <a:off x="683663" y="5379237"/>
            <a:ext cx="168867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63">
              <a:defRPr/>
            </a:pP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7.500</a:t>
            </a:r>
            <a:endParaRPr sz="1799" dirty="0">
              <a:solidFill>
                <a:srgbClr val="005A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063">
              <a:defRPr/>
            </a:pPr>
            <a:r>
              <a:rPr lang="de-DE" sz="1200" i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de-DE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799" dirty="0">
              <a:solidFill>
                <a:srgbClr val="005A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6043F7-6B64-D370-DB69-C8E497DD8BCD}"/>
              </a:ext>
            </a:extLst>
          </p:cNvPr>
          <p:cNvSpPr txBox="1"/>
          <p:nvPr/>
        </p:nvSpPr>
        <p:spPr bwMode="auto">
          <a:xfrm>
            <a:off x="7197332" y="3120757"/>
            <a:ext cx="161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 defTabSz="457063">
              <a:defRPr sz="1200" i="1">
                <a:solidFill>
                  <a:srgbClr val="005A9B"/>
                </a:solidFill>
                <a:latin typeface="Arial"/>
                <a:cs typeface="Arial" panose="020B0604020202020204" pitchFamily="34" charset="0"/>
              </a:defRPr>
            </a:lvl1pPr>
          </a:lstStyle>
          <a:p>
            <a:r>
              <a:rPr lang="de-DE" dirty="0"/>
              <a:t>85 M-€ p.a.</a:t>
            </a:r>
            <a:br>
              <a:rPr lang="de-DE" dirty="0"/>
            </a:br>
            <a:r>
              <a:rPr lang="de-DE" dirty="0"/>
              <a:t>Total </a:t>
            </a:r>
            <a:r>
              <a:rPr lang="de-DE" dirty="0" err="1"/>
              <a:t>budget</a:t>
            </a:r>
            <a:endParaRPr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209AD311-C3B6-DDE6-A327-AF437E87D2E6}"/>
              </a:ext>
            </a:extLst>
          </p:cNvPr>
          <p:cNvGrpSpPr/>
          <p:nvPr/>
        </p:nvGrpSpPr>
        <p:grpSpPr bwMode="auto">
          <a:xfrm>
            <a:off x="6893068" y="1609276"/>
            <a:ext cx="1711337" cy="1439625"/>
            <a:chOff x="6714403" y="1430478"/>
            <a:chExt cx="1711783" cy="1440000"/>
          </a:xfrm>
        </p:grpSpPr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DA4C72B3-2273-BF52-2EAD-80C082B182A3}"/>
                </a:ext>
              </a:extLst>
            </p:cNvPr>
            <p:cNvSpPr/>
            <p:nvPr/>
          </p:nvSpPr>
          <p:spPr bwMode="auto">
            <a:xfrm>
              <a:off x="6855139" y="1430478"/>
              <a:ext cx="1440000" cy="144000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063">
                <a:defRPr/>
              </a:pPr>
              <a:endParaRPr lang="de-DE" sz="120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endParaRP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4F22D90A-BA1A-821C-AA43-F4CAEFEF9854}"/>
                </a:ext>
              </a:extLst>
            </p:cNvPr>
            <p:cNvSpPr txBox="1"/>
            <p:nvPr/>
          </p:nvSpPr>
          <p:spPr bwMode="auto">
            <a:xfrm>
              <a:off x="6714403" y="1831028"/>
              <a:ext cx="1711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which </a:t>
              </a:r>
              <a:b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 M-€ p.a. </a:t>
              </a:r>
              <a:b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de-DE" sz="1200" i="1" dirty="0" err="1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third</a:t>
              </a:r>
              <a:r>
                <a:rPr lang="de-DE" sz="1200" i="1" dirty="0">
                  <a:solidFill>
                    <a:srgbClr val="134C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-party funding</a:t>
              </a:r>
              <a:endParaRPr sz="1799" dirty="0">
                <a:solidFill>
                  <a:srgbClr val="005A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endParaRPr lang="de-DE" sz="1200" i="1" dirty="0">
                <a:solidFill>
                  <a:srgbClr val="134C9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63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EE5C8E4-9FE4-6150-1473-7E7EEF16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F3725D-37C8-59E4-12E7-0609BD07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60" y="775773"/>
            <a:ext cx="10132340" cy="709391"/>
          </a:xfrm>
        </p:spPr>
        <p:txBody>
          <a:bodyPr/>
          <a:lstStyle/>
          <a:p>
            <a:r>
              <a:rPr lang="de-DE" dirty="0"/>
              <a:t>Growth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77B8AA-48A1-2996-70F4-645BF3D217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Development of THI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EF01ECCF-2CD6-CC36-CF69-E2A884379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674968"/>
              </p:ext>
            </p:extLst>
          </p:nvPr>
        </p:nvGraphicFramePr>
        <p:xfrm>
          <a:off x="838200" y="1495426"/>
          <a:ext cx="10515600" cy="515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AF668A4F-4EEC-69F2-33D0-BC9B70E0ED2A}"/>
              </a:ext>
            </a:extLst>
          </p:cNvPr>
          <p:cNvGrpSpPr/>
          <p:nvPr/>
        </p:nvGrpSpPr>
        <p:grpSpPr>
          <a:xfrm>
            <a:off x="1269672" y="5509517"/>
            <a:ext cx="899152" cy="785372"/>
            <a:chOff x="1269672" y="5509517"/>
            <a:chExt cx="899152" cy="785372"/>
          </a:xfrm>
        </p:grpSpPr>
        <p:sp>
          <p:nvSpPr>
            <p:cNvPr id="13" name="Stern: 5 Zacken 12">
              <a:extLst>
                <a:ext uri="{FF2B5EF4-FFF2-40B4-BE49-F238E27FC236}">
                  <a16:creationId xmlns:a16="http://schemas.microsoft.com/office/drawing/2014/main" id="{91F45173-CBF3-13B2-C7DD-AC3971FB6B86}"/>
                </a:ext>
              </a:extLst>
            </p:cNvPr>
            <p:cNvSpPr/>
            <p:nvPr/>
          </p:nvSpPr>
          <p:spPr>
            <a:xfrm>
              <a:off x="1629248" y="6114889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798E4F9-71CD-AF5F-713D-93EAEF4F64F9}"/>
                </a:ext>
              </a:extLst>
            </p:cNvPr>
            <p:cNvSpPr txBox="1"/>
            <p:nvPr/>
          </p:nvSpPr>
          <p:spPr bwMode="auto">
            <a:xfrm>
              <a:off x="1269672" y="5509517"/>
              <a:ext cx="899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Setting-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up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1994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349F926-21A0-5364-BAF8-EE40534986CE}"/>
              </a:ext>
            </a:extLst>
          </p:cNvPr>
          <p:cNvGrpSpPr/>
          <p:nvPr/>
        </p:nvGrpSpPr>
        <p:grpSpPr>
          <a:xfrm>
            <a:off x="2168824" y="4986501"/>
            <a:ext cx="899152" cy="933848"/>
            <a:chOff x="2168824" y="5006151"/>
            <a:chExt cx="899152" cy="933848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71BB639-55DA-8F2F-E057-412C60CEFACE}"/>
                </a:ext>
              </a:extLst>
            </p:cNvPr>
            <p:cNvSpPr txBox="1"/>
            <p:nvPr/>
          </p:nvSpPr>
          <p:spPr bwMode="auto">
            <a:xfrm>
              <a:off x="2168824" y="5006151"/>
              <a:ext cx="89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Moving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into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new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building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1998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15" name="Stern: 5 Zacken 14">
              <a:extLst>
                <a:ext uri="{FF2B5EF4-FFF2-40B4-BE49-F238E27FC236}">
                  <a16:creationId xmlns:a16="http://schemas.microsoft.com/office/drawing/2014/main" id="{A8F4CCD0-B5B4-40EC-F2E3-6CC438BABDB4}"/>
                </a:ext>
              </a:extLst>
            </p:cNvPr>
            <p:cNvSpPr/>
            <p:nvPr/>
          </p:nvSpPr>
          <p:spPr>
            <a:xfrm>
              <a:off x="2600296" y="5759999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D4420DC-B829-07F2-50B1-E13F22FDB329}"/>
              </a:ext>
            </a:extLst>
          </p:cNvPr>
          <p:cNvGrpSpPr/>
          <p:nvPr/>
        </p:nvGrpSpPr>
        <p:grpSpPr>
          <a:xfrm>
            <a:off x="2974900" y="4515027"/>
            <a:ext cx="1082228" cy="744642"/>
            <a:chOff x="2168824" y="5006151"/>
            <a:chExt cx="1082228" cy="744642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D80C2EB-4216-F628-1ED9-D7393B1E51B9}"/>
                </a:ext>
              </a:extLst>
            </p:cNvPr>
            <p:cNvSpPr txBox="1"/>
            <p:nvPr/>
          </p:nvSpPr>
          <p:spPr bwMode="auto">
            <a:xfrm>
              <a:off x="2168824" y="5006151"/>
              <a:ext cx="899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Foundation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ZAF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2004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0" name="Stern: 5 Zacken 19">
              <a:extLst>
                <a:ext uri="{FF2B5EF4-FFF2-40B4-BE49-F238E27FC236}">
                  <a16:creationId xmlns:a16="http://schemas.microsoft.com/office/drawing/2014/main" id="{BC917D2F-6211-9490-2312-F8A80A2BA96C}"/>
                </a:ext>
              </a:extLst>
            </p:cNvPr>
            <p:cNvSpPr/>
            <p:nvPr/>
          </p:nvSpPr>
          <p:spPr>
            <a:xfrm>
              <a:off x="3071052" y="5570793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706AC62-E001-C7AE-E229-3C3D9099AA25}"/>
              </a:ext>
            </a:extLst>
          </p:cNvPr>
          <p:cNvGrpSpPr/>
          <p:nvPr/>
        </p:nvGrpSpPr>
        <p:grpSpPr>
          <a:xfrm>
            <a:off x="3749868" y="4071938"/>
            <a:ext cx="1028594" cy="1088264"/>
            <a:chOff x="2168824" y="5006151"/>
            <a:chExt cx="1028594" cy="1088264"/>
          </a:xfrm>
        </p:grpSpPr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41D3581-F87D-1617-CE9D-6CB8C1335381}"/>
                </a:ext>
              </a:extLst>
            </p:cNvPr>
            <p:cNvSpPr txBox="1"/>
            <p:nvPr/>
          </p:nvSpPr>
          <p:spPr bwMode="auto">
            <a:xfrm>
              <a:off x="2168824" y="5006151"/>
              <a:ext cx="1028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Decision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on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expansion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stage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I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2005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3" name="Stern: 5 Zacken 22">
              <a:extLst>
                <a:ext uri="{FF2B5EF4-FFF2-40B4-BE49-F238E27FC236}">
                  <a16:creationId xmlns:a16="http://schemas.microsoft.com/office/drawing/2014/main" id="{17F8E2F6-E5CE-41A5-584F-54DA8E99B227}"/>
                </a:ext>
              </a:extLst>
            </p:cNvPr>
            <p:cNvSpPr/>
            <p:nvPr/>
          </p:nvSpPr>
          <p:spPr>
            <a:xfrm>
              <a:off x="2593121" y="5914415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8C5B9AA-E685-A0BC-2CD1-7BC1682DBB60}"/>
              </a:ext>
            </a:extLst>
          </p:cNvPr>
          <p:cNvGrpSpPr/>
          <p:nvPr/>
        </p:nvGrpSpPr>
        <p:grpSpPr>
          <a:xfrm>
            <a:off x="4426143" y="3760107"/>
            <a:ext cx="1028594" cy="1088264"/>
            <a:chOff x="2168824" y="5006151"/>
            <a:chExt cx="1028594" cy="1088264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EF98B85-C63A-DD06-73AB-0B2FD1E8400D}"/>
                </a:ext>
              </a:extLst>
            </p:cNvPr>
            <p:cNvSpPr txBox="1"/>
            <p:nvPr/>
          </p:nvSpPr>
          <p:spPr bwMode="auto">
            <a:xfrm>
              <a:off x="2168824" y="5006151"/>
              <a:ext cx="1028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Foundation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</a:p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IAW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2008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6" name="Stern: 5 Zacken 25">
              <a:extLst>
                <a:ext uri="{FF2B5EF4-FFF2-40B4-BE49-F238E27FC236}">
                  <a16:creationId xmlns:a16="http://schemas.microsoft.com/office/drawing/2014/main" id="{C0DC9E4B-1A26-D58B-ABE0-589E358E5074}"/>
                </a:ext>
              </a:extLst>
            </p:cNvPr>
            <p:cNvSpPr/>
            <p:nvPr/>
          </p:nvSpPr>
          <p:spPr>
            <a:xfrm>
              <a:off x="2593121" y="5914415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454DA8-AAAE-B3D1-80CF-C648B3F3AF1A}"/>
              </a:ext>
            </a:extLst>
          </p:cNvPr>
          <p:cNvGrpSpPr/>
          <p:nvPr/>
        </p:nvGrpSpPr>
        <p:grpSpPr>
          <a:xfrm>
            <a:off x="4919795" y="2879208"/>
            <a:ext cx="1197301" cy="841946"/>
            <a:chOff x="1811410" y="5249669"/>
            <a:chExt cx="1028594" cy="841946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95865AA-4884-E9E3-72E7-91F327BAA7D5}"/>
                </a:ext>
              </a:extLst>
            </p:cNvPr>
            <p:cNvSpPr txBox="1"/>
            <p:nvPr/>
          </p:nvSpPr>
          <p:spPr bwMode="auto">
            <a:xfrm>
              <a:off x="1811410" y="5249669"/>
              <a:ext cx="1028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Appointment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to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Technische Hochschule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2013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29" name="Stern: 5 Zacken 28">
              <a:extLst>
                <a:ext uri="{FF2B5EF4-FFF2-40B4-BE49-F238E27FC236}">
                  <a16:creationId xmlns:a16="http://schemas.microsoft.com/office/drawing/2014/main" id="{F3BBBD75-2ACE-7014-857B-294DD1CBC957}"/>
                </a:ext>
              </a:extLst>
            </p:cNvPr>
            <p:cNvSpPr/>
            <p:nvPr/>
          </p:nvSpPr>
          <p:spPr>
            <a:xfrm>
              <a:off x="2630087" y="5911615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0944EC-2FDB-B07C-7712-FD214315D9BA}"/>
              </a:ext>
            </a:extLst>
          </p:cNvPr>
          <p:cNvGrpSpPr/>
          <p:nvPr/>
        </p:nvGrpSpPr>
        <p:grpSpPr>
          <a:xfrm>
            <a:off x="5711163" y="2474113"/>
            <a:ext cx="1124577" cy="990247"/>
            <a:chOff x="2131370" y="5188436"/>
            <a:chExt cx="1124577" cy="990247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89186E0-0A31-0E7F-8407-0FC11BCA710D}"/>
                </a:ext>
              </a:extLst>
            </p:cNvPr>
            <p:cNvSpPr txBox="1"/>
            <p:nvPr/>
          </p:nvSpPr>
          <p:spPr bwMode="auto">
            <a:xfrm>
              <a:off x="2131370" y="5188436"/>
              <a:ext cx="1124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Extension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building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2014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2" name="Stern: 5 Zacken 31">
              <a:extLst>
                <a:ext uri="{FF2B5EF4-FFF2-40B4-BE49-F238E27FC236}">
                  <a16:creationId xmlns:a16="http://schemas.microsoft.com/office/drawing/2014/main" id="{6A7243C4-569A-42E3-E8A5-FA413A1CA35F}"/>
                </a:ext>
              </a:extLst>
            </p:cNvPr>
            <p:cNvSpPr/>
            <p:nvPr/>
          </p:nvSpPr>
          <p:spPr>
            <a:xfrm>
              <a:off x="2693309" y="5998683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A2A33EB-188B-2AC6-B421-FB1F103B070C}"/>
              </a:ext>
            </a:extLst>
          </p:cNvPr>
          <p:cNvGrpSpPr/>
          <p:nvPr/>
        </p:nvGrpSpPr>
        <p:grpSpPr>
          <a:xfrm>
            <a:off x="6273451" y="2053056"/>
            <a:ext cx="1124577" cy="1039837"/>
            <a:chOff x="2104941" y="5079210"/>
            <a:chExt cx="1124577" cy="1039837"/>
          </a:xfrm>
        </p:grpSpPr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077D455-68B3-7186-4AD5-D9C2E95B11E7}"/>
                </a:ext>
              </a:extLst>
            </p:cNvPr>
            <p:cNvSpPr txBox="1"/>
            <p:nvPr/>
          </p:nvSpPr>
          <p:spPr bwMode="auto">
            <a:xfrm>
              <a:off x="2104941" y="5079210"/>
              <a:ext cx="1124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CARISSMA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2016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5" name="Stern: 5 Zacken 34">
              <a:extLst>
                <a:ext uri="{FF2B5EF4-FFF2-40B4-BE49-F238E27FC236}">
                  <a16:creationId xmlns:a16="http://schemas.microsoft.com/office/drawing/2014/main" id="{52EBE295-B2CA-6D98-747F-2B3912400CDF}"/>
                </a:ext>
              </a:extLst>
            </p:cNvPr>
            <p:cNvSpPr/>
            <p:nvPr/>
          </p:nvSpPr>
          <p:spPr>
            <a:xfrm>
              <a:off x="2630087" y="5939047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7152182B-D3B2-8741-34B4-2C506DA57C98}"/>
              </a:ext>
            </a:extLst>
          </p:cNvPr>
          <p:cNvGrpSpPr/>
          <p:nvPr/>
        </p:nvGrpSpPr>
        <p:grpSpPr>
          <a:xfrm>
            <a:off x="6899449" y="2228125"/>
            <a:ext cx="1124577" cy="741083"/>
            <a:chOff x="2432841" y="5377964"/>
            <a:chExt cx="1124577" cy="741083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EDF3A4B-CC0C-8859-FE42-F71C8A72A574}"/>
                </a:ext>
              </a:extLst>
            </p:cNvPr>
            <p:cNvSpPr txBox="1"/>
            <p:nvPr/>
          </p:nvSpPr>
          <p:spPr bwMode="auto">
            <a:xfrm>
              <a:off x="2432841" y="5377964"/>
              <a:ext cx="1124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Expansion Stage II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2017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38" name="Stern: 5 Zacken 37">
              <a:extLst>
                <a:ext uri="{FF2B5EF4-FFF2-40B4-BE49-F238E27FC236}">
                  <a16:creationId xmlns:a16="http://schemas.microsoft.com/office/drawing/2014/main" id="{9ADB5812-DE65-509A-D1D5-C2DC2E657D2F}"/>
                </a:ext>
              </a:extLst>
            </p:cNvPr>
            <p:cNvSpPr/>
            <p:nvPr/>
          </p:nvSpPr>
          <p:spPr>
            <a:xfrm>
              <a:off x="2630087" y="5939047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5D9CF254-450A-02DA-8B83-0A17AC68EF19}"/>
              </a:ext>
            </a:extLst>
          </p:cNvPr>
          <p:cNvGrpSpPr/>
          <p:nvPr/>
        </p:nvGrpSpPr>
        <p:grpSpPr>
          <a:xfrm>
            <a:off x="7230325" y="1340494"/>
            <a:ext cx="1539796" cy="1628714"/>
            <a:chOff x="2087092" y="4490333"/>
            <a:chExt cx="1539796" cy="1628714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93271BAC-D205-83A9-5BA9-1884E554E130}"/>
                </a:ext>
              </a:extLst>
            </p:cNvPr>
            <p:cNvSpPr txBox="1"/>
            <p:nvPr/>
          </p:nvSpPr>
          <p:spPr bwMode="auto">
            <a:xfrm>
              <a:off x="2087092" y="4490333"/>
              <a:ext cx="1539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AININ &amp; </a:t>
              </a:r>
              <a:b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</a:b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Fraunhofer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Application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center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2019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41" name="Stern: 5 Zacken 40">
              <a:extLst>
                <a:ext uri="{FF2B5EF4-FFF2-40B4-BE49-F238E27FC236}">
                  <a16:creationId xmlns:a16="http://schemas.microsoft.com/office/drawing/2014/main" id="{713A48B8-B929-7014-866C-16FBBC979561}"/>
                </a:ext>
              </a:extLst>
            </p:cNvPr>
            <p:cNvSpPr/>
            <p:nvPr/>
          </p:nvSpPr>
          <p:spPr>
            <a:xfrm>
              <a:off x="2630087" y="5939047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0A973EDC-18A9-F616-7936-125D8B8FFAEB}"/>
              </a:ext>
            </a:extLst>
          </p:cNvPr>
          <p:cNvGrpSpPr/>
          <p:nvPr/>
        </p:nvGrpSpPr>
        <p:grpSpPr>
          <a:xfrm>
            <a:off x="7921075" y="1926764"/>
            <a:ext cx="1539796" cy="870514"/>
            <a:chOff x="2047851" y="5248533"/>
            <a:chExt cx="1539796" cy="870514"/>
          </a:xfrm>
        </p:grpSpPr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EADFE37-E720-338B-7219-7C5CD9917BD0}"/>
                </a:ext>
              </a:extLst>
            </p:cNvPr>
            <p:cNvSpPr txBox="1"/>
            <p:nvPr/>
          </p:nvSpPr>
          <p:spPr bwMode="auto">
            <a:xfrm>
              <a:off x="2047851" y="5248533"/>
              <a:ext cx="1539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AI-</a:t>
              </a: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mobility</a:t>
              </a: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 </a:t>
              </a:r>
            </a:p>
            <a:p>
              <a:pPr algn="ctr" defTabSz="457063">
                <a:defRPr/>
              </a:pPr>
              <a:r>
                <a:rPr lang="de-DE" sz="1200" i="1" dirty="0" err="1">
                  <a:latin typeface="TSTAR" panose="020B0604020202020204"/>
                  <a:cs typeface="Arial" panose="020B0604020202020204" pitchFamily="34" charset="0"/>
                </a:rPr>
                <a:t>center</a:t>
              </a:r>
              <a:endParaRPr lang="de-DE" sz="1200" i="1" dirty="0">
                <a:latin typeface="TSTAR" panose="020B0604020202020204"/>
                <a:cs typeface="Arial" panose="020B0604020202020204" pitchFamily="34" charset="0"/>
              </a:endParaRP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2020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44" name="Stern: 5 Zacken 43">
              <a:extLst>
                <a:ext uri="{FF2B5EF4-FFF2-40B4-BE49-F238E27FC236}">
                  <a16:creationId xmlns:a16="http://schemas.microsoft.com/office/drawing/2014/main" id="{2BD3A562-E152-85AD-0EC4-719FD4B6066C}"/>
                </a:ext>
              </a:extLst>
            </p:cNvPr>
            <p:cNvSpPr/>
            <p:nvPr/>
          </p:nvSpPr>
          <p:spPr>
            <a:xfrm>
              <a:off x="2630087" y="5939047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3B00CCF-0E79-B608-8A74-0D8C8809CFA9}"/>
              </a:ext>
            </a:extLst>
          </p:cNvPr>
          <p:cNvGrpSpPr/>
          <p:nvPr/>
        </p:nvGrpSpPr>
        <p:grpSpPr>
          <a:xfrm>
            <a:off x="8571127" y="1312359"/>
            <a:ext cx="1539796" cy="1310872"/>
            <a:chOff x="2040189" y="4808175"/>
            <a:chExt cx="1539796" cy="1310872"/>
          </a:xfrm>
        </p:grpSpPr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6292BA2-00C2-264A-4861-FA4C6A1342A2}"/>
                </a:ext>
              </a:extLst>
            </p:cNvPr>
            <p:cNvSpPr txBox="1"/>
            <p:nvPr/>
          </p:nvSpPr>
          <p:spPr bwMode="auto">
            <a:xfrm>
              <a:off x="2040189" y="4808175"/>
              <a:ext cx="1539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63">
                <a:defRPr/>
              </a:pPr>
              <a:r>
                <a:rPr lang="de-DE" sz="1200" i="1" dirty="0">
                  <a:latin typeface="TSTAR" panose="020B0604020202020204"/>
                  <a:cs typeface="Arial" panose="020B0604020202020204" pitchFamily="34" charset="0"/>
                </a:rPr>
                <a:t>Inauguration Campus Neuburg</a:t>
              </a:r>
            </a:p>
            <a:p>
              <a:pPr algn="ctr" defTabSz="457063">
                <a:defRPr/>
              </a:pPr>
              <a:r>
                <a:rPr lang="de-DE" sz="1200" b="1" i="1" dirty="0">
                  <a:latin typeface="TSTAR" panose="020B0604020202020204"/>
                  <a:cs typeface="Arial" panose="020B0604020202020204" pitchFamily="34" charset="0"/>
                </a:rPr>
                <a:t>2021</a:t>
              </a:r>
              <a:endParaRPr sz="1799" b="1" dirty="0">
                <a:latin typeface="TSTAR" panose="020B0604020202020204"/>
                <a:cs typeface="Arial" panose="020B0604020202020204" pitchFamily="34" charset="0"/>
              </a:endParaRPr>
            </a:p>
          </p:txBody>
        </p:sp>
        <p:sp>
          <p:nvSpPr>
            <p:cNvPr id="47" name="Stern: 5 Zacken 46">
              <a:extLst>
                <a:ext uri="{FF2B5EF4-FFF2-40B4-BE49-F238E27FC236}">
                  <a16:creationId xmlns:a16="http://schemas.microsoft.com/office/drawing/2014/main" id="{FEDCFAEF-1C99-7DD6-16C6-922FF8487210}"/>
                </a:ext>
              </a:extLst>
            </p:cNvPr>
            <p:cNvSpPr/>
            <p:nvPr/>
          </p:nvSpPr>
          <p:spPr>
            <a:xfrm>
              <a:off x="2630087" y="5939047"/>
              <a:ext cx="180000" cy="18000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9597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EE5C8E4-9FE4-6150-1473-7E7EEF16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877B8AA-48A1-2996-70F4-645BF3D217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Awards </a:t>
            </a:r>
          </a:p>
        </p:txBody>
      </p:sp>
      <p:cxnSp>
        <p:nvCxnSpPr>
          <p:cNvPr id="126" name="Google Shape;91;p16">
            <a:extLst>
              <a:ext uri="{FF2B5EF4-FFF2-40B4-BE49-F238E27FC236}">
                <a16:creationId xmlns:a16="http://schemas.microsoft.com/office/drawing/2014/main" id="{D1CF81E5-5DCC-03AE-53AD-04BC793CACDD}"/>
              </a:ext>
            </a:extLst>
          </p:cNvPr>
          <p:cNvCxnSpPr/>
          <p:nvPr/>
        </p:nvCxnSpPr>
        <p:spPr>
          <a:xfrm>
            <a:off x="963075" y="3928436"/>
            <a:ext cx="10692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7" name="Grafik 126" descr="Menüband">
            <a:extLst>
              <a:ext uri="{FF2B5EF4-FFF2-40B4-BE49-F238E27FC236}">
                <a16:creationId xmlns:a16="http://schemas.microsoft.com/office/drawing/2014/main" id="{9611B5D0-5FCB-1382-FE64-5ABC6FEE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7168" y="3712904"/>
            <a:ext cx="493543" cy="493543"/>
          </a:xfrm>
          <a:prstGeom prst="rect">
            <a:avLst/>
          </a:prstGeom>
        </p:spPr>
      </p:pic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3D9ED09A-2E36-9C2A-7CD4-AA58EEEF844E}"/>
              </a:ext>
            </a:extLst>
          </p:cNvPr>
          <p:cNvGrpSpPr/>
          <p:nvPr/>
        </p:nvGrpSpPr>
        <p:grpSpPr>
          <a:xfrm>
            <a:off x="1933824" y="850104"/>
            <a:ext cx="3711192" cy="3206759"/>
            <a:chOff x="2086224" y="850104"/>
            <a:chExt cx="3711192" cy="3206759"/>
          </a:xfrm>
        </p:grpSpPr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50CF6900-F271-4484-9D95-0B9CB5C738B3}"/>
                </a:ext>
              </a:extLst>
            </p:cNvPr>
            <p:cNvGrpSpPr/>
            <p:nvPr/>
          </p:nvGrpSpPr>
          <p:grpSpPr>
            <a:xfrm>
              <a:off x="2086224" y="1175529"/>
              <a:ext cx="2106537" cy="2881334"/>
              <a:chOff x="500063" y="1175529"/>
              <a:chExt cx="2106537" cy="2881334"/>
            </a:xfrm>
          </p:grpSpPr>
          <p:grpSp>
            <p:nvGrpSpPr>
              <p:cNvPr id="131" name="Google Shape;93;p16">
                <a:extLst>
                  <a:ext uri="{FF2B5EF4-FFF2-40B4-BE49-F238E27FC236}">
                    <a16:creationId xmlns:a16="http://schemas.microsoft.com/office/drawing/2014/main" id="{9273C33B-A3C0-0F3A-CE47-D0A66C0D309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63" y="1175529"/>
                <a:ext cx="2106537" cy="2881334"/>
                <a:chOff x="1060675" y="763419"/>
                <a:chExt cx="1754268" cy="2399490"/>
              </a:xfrm>
            </p:grpSpPr>
            <p:sp>
              <p:nvSpPr>
                <p:cNvPr id="133" name="Google Shape;94;p16">
                  <a:extLst>
                    <a:ext uri="{FF2B5EF4-FFF2-40B4-BE49-F238E27FC236}">
                      <a16:creationId xmlns:a16="http://schemas.microsoft.com/office/drawing/2014/main" id="{8154F54F-9856-724E-8833-DCD4B92B9B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0675" y="763419"/>
                  <a:ext cx="1754268" cy="1754269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95;p16">
                  <a:extLst>
                    <a:ext uri="{FF2B5EF4-FFF2-40B4-BE49-F238E27FC236}">
                      <a16:creationId xmlns:a16="http://schemas.microsoft.com/office/drawing/2014/main" id="{0D6CC945-0527-930F-58C6-6A49B210A9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80703" y="894702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96;p16">
                  <a:extLst>
                    <a:ext uri="{FF2B5EF4-FFF2-40B4-BE49-F238E27FC236}">
                      <a16:creationId xmlns:a16="http://schemas.microsoft.com/office/drawing/2014/main" id="{177F9E7C-9E27-782F-E090-B3E3474FA61D}"/>
                    </a:ext>
                  </a:extLst>
                </p:cNvPr>
                <p:cNvSpPr/>
                <p:nvPr/>
              </p:nvSpPr>
              <p:spPr>
                <a:xfrm>
                  <a:off x="1852765" y="2551609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97;p16">
                  <a:extLst>
                    <a:ext uri="{FF2B5EF4-FFF2-40B4-BE49-F238E27FC236}">
                      <a16:creationId xmlns:a16="http://schemas.microsoft.com/office/drawing/2014/main" id="{AD46885D-B836-F3EE-E1BF-32C55AAFDCD9}"/>
                    </a:ext>
                  </a:extLst>
                </p:cNvPr>
                <p:cNvSpPr/>
                <p:nvPr/>
              </p:nvSpPr>
              <p:spPr>
                <a:xfrm>
                  <a:off x="1886815" y="2782258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98;p16">
                  <a:extLst>
                    <a:ext uri="{FF2B5EF4-FFF2-40B4-BE49-F238E27FC236}">
                      <a16:creationId xmlns:a16="http://schemas.microsoft.com/office/drawing/2014/main" id="{0CC96D9A-6773-8ABD-B203-A3DF7EF1AA87}"/>
                    </a:ext>
                  </a:extLst>
                </p:cNvPr>
                <p:cNvSpPr/>
                <p:nvPr/>
              </p:nvSpPr>
              <p:spPr>
                <a:xfrm>
                  <a:off x="1826215" y="2944809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99;p16">
                  <a:extLst>
                    <a:ext uri="{FF2B5EF4-FFF2-40B4-BE49-F238E27FC236}">
                      <a16:creationId xmlns:a16="http://schemas.microsoft.com/office/drawing/2014/main" id="{FA2FECE8-2FF8-AC84-0909-AF922D20F7D8}"/>
                    </a:ext>
                  </a:extLst>
                </p:cNvPr>
                <p:cNvSpPr/>
                <p:nvPr/>
              </p:nvSpPr>
              <p:spPr>
                <a:xfrm>
                  <a:off x="1861165" y="2979656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56A7BD35-EFD1-12A2-6D1B-6B9047994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193" y="1611215"/>
                <a:ext cx="1812925" cy="1214665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B2652235-7183-416F-0E2D-7F77A0AA597D}"/>
                </a:ext>
              </a:extLst>
            </p:cNvPr>
            <p:cNvSpPr txBox="1"/>
            <p:nvPr/>
          </p:nvSpPr>
          <p:spPr>
            <a:xfrm>
              <a:off x="3917116" y="850104"/>
              <a:ext cx="1880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2010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First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research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building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at a University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for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lang="de-DE" sz="1200" kern="0" dirty="0">
                  <a:solidFill>
                    <a:srgbClr val="005A9B"/>
                  </a:solidFill>
                  <a:latin typeface="Arial"/>
                </a:rPr>
                <a:t>A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pplied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lang="de-DE" sz="1200" kern="0" dirty="0">
                  <a:solidFill>
                    <a:srgbClr val="005A9B"/>
                  </a:solidFill>
                  <a:latin typeface="Arial"/>
                </a:rPr>
                <a:t>S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ciences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in Germany</a:t>
              </a: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41ACF966-62B0-FB60-3383-DFD0B51BB4EC}"/>
              </a:ext>
            </a:extLst>
          </p:cNvPr>
          <p:cNvGrpSpPr/>
          <p:nvPr/>
        </p:nvGrpSpPr>
        <p:grpSpPr>
          <a:xfrm flipV="1">
            <a:off x="8387583" y="1156451"/>
            <a:ext cx="3773591" cy="2823172"/>
            <a:chOff x="8361209" y="3804641"/>
            <a:chExt cx="3773591" cy="2823172"/>
          </a:xfrm>
        </p:grpSpPr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A236DCD0-FD08-56B6-D058-71F979AE73E0}"/>
                </a:ext>
              </a:extLst>
            </p:cNvPr>
            <p:cNvGrpSpPr/>
            <p:nvPr/>
          </p:nvGrpSpPr>
          <p:grpSpPr>
            <a:xfrm>
              <a:off x="8361209" y="3804641"/>
              <a:ext cx="2106537" cy="2823172"/>
              <a:chOff x="5464056" y="3804641"/>
              <a:chExt cx="2106537" cy="2823172"/>
            </a:xfrm>
          </p:grpSpPr>
          <p:grpSp>
            <p:nvGrpSpPr>
              <p:cNvPr id="142" name="Google Shape;102;p16">
                <a:extLst>
                  <a:ext uri="{FF2B5EF4-FFF2-40B4-BE49-F238E27FC236}">
                    <a16:creationId xmlns:a16="http://schemas.microsoft.com/office/drawing/2014/main" id="{6300627D-DDDA-552C-F747-12E5653504B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 flipV="1">
                <a:off x="5464056" y="3804641"/>
                <a:ext cx="2106537" cy="2823172"/>
                <a:chOff x="6899575" y="763420"/>
                <a:chExt cx="1754268" cy="2351057"/>
              </a:xfrm>
            </p:grpSpPr>
            <p:sp>
              <p:nvSpPr>
                <p:cNvPr id="144" name="Google Shape;103;p16">
                  <a:extLst>
                    <a:ext uri="{FF2B5EF4-FFF2-40B4-BE49-F238E27FC236}">
                      <a16:creationId xmlns:a16="http://schemas.microsoft.com/office/drawing/2014/main" id="{BEF19BB0-4FE0-8D92-7332-B271437774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9575" y="763420"/>
                  <a:ext cx="1754268" cy="175426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04;p16">
                  <a:extLst>
                    <a:ext uri="{FF2B5EF4-FFF2-40B4-BE49-F238E27FC236}">
                      <a16:creationId xmlns:a16="http://schemas.microsoft.com/office/drawing/2014/main" id="{4A16434F-0DC8-2205-F343-BA1BC90F81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1832" y="876736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05;p16">
                  <a:extLst>
                    <a:ext uri="{FF2B5EF4-FFF2-40B4-BE49-F238E27FC236}">
                      <a16:creationId xmlns:a16="http://schemas.microsoft.com/office/drawing/2014/main" id="{F18E5392-B92B-26B4-946E-E390761ADF9B}"/>
                    </a:ext>
                  </a:extLst>
                </p:cNvPr>
                <p:cNvSpPr/>
                <p:nvPr/>
              </p:nvSpPr>
              <p:spPr>
                <a:xfrm>
                  <a:off x="7702452" y="2543259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06;p16">
                  <a:extLst>
                    <a:ext uri="{FF2B5EF4-FFF2-40B4-BE49-F238E27FC236}">
                      <a16:creationId xmlns:a16="http://schemas.microsoft.com/office/drawing/2014/main" id="{58E32FA9-48F2-CC6C-F4E1-23A7BE1D11B0}"/>
                    </a:ext>
                  </a:extLst>
                </p:cNvPr>
                <p:cNvSpPr/>
                <p:nvPr/>
              </p:nvSpPr>
              <p:spPr>
                <a:xfrm>
                  <a:off x="7736502" y="2773912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07;p16">
                  <a:extLst>
                    <a:ext uri="{FF2B5EF4-FFF2-40B4-BE49-F238E27FC236}">
                      <a16:creationId xmlns:a16="http://schemas.microsoft.com/office/drawing/2014/main" id="{6D0D6E59-57A0-4EF7-E83E-EA5C9E88DCB3}"/>
                    </a:ext>
                  </a:extLst>
                </p:cNvPr>
                <p:cNvSpPr/>
                <p:nvPr/>
              </p:nvSpPr>
              <p:spPr>
                <a:xfrm>
                  <a:off x="7675901" y="2896377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08;p16">
                  <a:extLst>
                    <a:ext uri="{FF2B5EF4-FFF2-40B4-BE49-F238E27FC236}">
                      <a16:creationId xmlns:a16="http://schemas.microsoft.com/office/drawing/2014/main" id="{9A337BF4-22AA-B9E2-3900-A878B5D9FF0A}"/>
                    </a:ext>
                  </a:extLst>
                </p:cNvPr>
                <p:cNvSpPr/>
                <p:nvPr/>
              </p:nvSpPr>
              <p:spPr>
                <a:xfrm>
                  <a:off x="7710852" y="2931226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43" name="Grafik 142">
                <a:extLst>
                  <a:ext uri="{FF2B5EF4-FFF2-40B4-BE49-F238E27FC236}">
                    <a16:creationId xmlns:a16="http://schemas.microsoft.com/office/drawing/2014/main" id="{AE7CCD5A-2DA5-BA78-2378-9EAEBE4981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79" t="-3710" r="-5150" b="-4055"/>
              <a:stretch/>
            </p:blipFill>
            <p:spPr>
              <a:xfrm flipV="1">
                <a:off x="5979704" y="4919996"/>
                <a:ext cx="1076552" cy="1309995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6271082-36D4-BA6D-93E2-87594C86D8D7}"/>
                </a:ext>
              </a:extLst>
            </p:cNvPr>
            <p:cNvSpPr txBox="1"/>
            <p:nvPr/>
          </p:nvSpPr>
          <p:spPr>
            <a:xfrm flipV="1">
              <a:off x="10401885" y="5271864"/>
              <a:ext cx="17329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2020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TOP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employer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FOCUS-Business</a:t>
              </a:r>
            </a:p>
          </p:txBody>
        </p:sp>
      </p:grpSp>
      <p:grpSp>
        <p:nvGrpSpPr>
          <p:cNvPr id="150" name="Gruppieren 149">
            <a:extLst>
              <a:ext uri="{FF2B5EF4-FFF2-40B4-BE49-F238E27FC236}">
                <a16:creationId xmlns:a16="http://schemas.microsoft.com/office/drawing/2014/main" id="{520F97C7-AD3F-3D3E-6FAF-81A01E888680}"/>
              </a:ext>
            </a:extLst>
          </p:cNvPr>
          <p:cNvGrpSpPr/>
          <p:nvPr/>
        </p:nvGrpSpPr>
        <p:grpSpPr>
          <a:xfrm flipV="1">
            <a:off x="8668086" y="3811574"/>
            <a:ext cx="3473444" cy="2919432"/>
            <a:chOff x="8539863" y="1105259"/>
            <a:chExt cx="3473444" cy="2919432"/>
          </a:xfrm>
        </p:grpSpPr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33E68392-B7BE-FF1A-1DD4-E1DFF155BEB2}"/>
                </a:ext>
              </a:extLst>
            </p:cNvPr>
            <p:cNvGrpSpPr/>
            <p:nvPr/>
          </p:nvGrpSpPr>
          <p:grpSpPr>
            <a:xfrm>
              <a:off x="9906770" y="1105259"/>
              <a:ext cx="2106537" cy="2919432"/>
              <a:chOff x="9019363" y="1175530"/>
              <a:chExt cx="2106537" cy="2919432"/>
            </a:xfrm>
          </p:grpSpPr>
          <p:grpSp>
            <p:nvGrpSpPr>
              <p:cNvPr id="153" name="Google Shape;102;p16">
                <a:extLst>
                  <a:ext uri="{FF2B5EF4-FFF2-40B4-BE49-F238E27FC236}">
                    <a16:creationId xmlns:a16="http://schemas.microsoft.com/office/drawing/2014/main" id="{5CA8C7C2-71A2-CB5D-B027-77FB9C2DF09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19363" y="1175530"/>
                <a:ext cx="2106537" cy="2919432"/>
                <a:chOff x="6899575" y="763420"/>
                <a:chExt cx="1754268" cy="2431217"/>
              </a:xfrm>
            </p:grpSpPr>
            <p:sp>
              <p:nvSpPr>
                <p:cNvPr id="155" name="Google Shape;103;p16">
                  <a:extLst>
                    <a:ext uri="{FF2B5EF4-FFF2-40B4-BE49-F238E27FC236}">
                      <a16:creationId xmlns:a16="http://schemas.microsoft.com/office/drawing/2014/main" id="{6DF41321-CD9E-C00A-E485-84151EE59F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9575" y="763420"/>
                  <a:ext cx="1754268" cy="175426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04;p16">
                  <a:extLst>
                    <a:ext uri="{FF2B5EF4-FFF2-40B4-BE49-F238E27FC236}">
                      <a16:creationId xmlns:a16="http://schemas.microsoft.com/office/drawing/2014/main" id="{01CC1B8E-86D4-181C-13BF-59E4ADC664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6258" y="910541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05;p16">
                  <a:extLst>
                    <a:ext uri="{FF2B5EF4-FFF2-40B4-BE49-F238E27FC236}">
                      <a16:creationId xmlns:a16="http://schemas.microsoft.com/office/drawing/2014/main" id="{FFA609BD-D05E-8FC1-0E1B-5746EEFADE6A}"/>
                    </a:ext>
                  </a:extLst>
                </p:cNvPr>
                <p:cNvSpPr/>
                <p:nvPr/>
              </p:nvSpPr>
              <p:spPr>
                <a:xfrm>
                  <a:off x="7702452" y="2583337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06;p16">
                  <a:extLst>
                    <a:ext uri="{FF2B5EF4-FFF2-40B4-BE49-F238E27FC236}">
                      <a16:creationId xmlns:a16="http://schemas.microsoft.com/office/drawing/2014/main" id="{44634BE7-5D86-662B-D71C-9BA82AB42924}"/>
                    </a:ext>
                  </a:extLst>
                </p:cNvPr>
                <p:cNvSpPr/>
                <p:nvPr/>
              </p:nvSpPr>
              <p:spPr>
                <a:xfrm>
                  <a:off x="7736502" y="2813987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07;p16">
                  <a:extLst>
                    <a:ext uri="{FF2B5EF4-FFF2-40B4-BE49-F238E27FC236}">
                      <a16:creationId xmlns:a16="http://schemas.microsoft.com/office/drawing/2014/main" id="{8F0DB165-AE4B-84A1-B05A-2B2C842DA01F}"/>
                    </a:ext>
                  </a:extLst>
                </p:cNvPr>
                <p:cNvSpPr/>
                <p:nvPr/>
              </p:nvSpPr>
              <p:spPr>
                <a:xfrm>
                  <a:off x="7675901" y="2976537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08;p16">
                  <a:extLst>
                    <a:ext uri="{FF2B5EF4-FFF2-40B4-BE49-F238E27FC236}">
                      <a16:creationId xmlns:a16="http://schemas.microsoft.com/office/drawing/2014/main" id="{2870AC75-F156-48D8-14D6-CD637E756D6A}"/>
                    </a:ext>
                  </a:extLst>
                </p:cNvPr>
                <p:cNvSpPr/>
                <p:nvPr/>
              </p:nvSpPr>
              <p:spPr>
                <a:xfrm>
                  <a:off x="7710852" y="3011382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54" name="Grafik 153">
                <a:extLst>
                  <a:ext uri="{FF2B5EF4-FFF2-40B4-BE49-F238E27FC236}">
                    <a16:creationId xmlns:a16="http://schemas.microsoft.com/office/drawing/2014/main" id="{ED26050C-17E1-C631-A2BC-6332D6F89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9448263" y="1354836"/>
                <a:ext cx="1248736" cy="1812932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2C9B47C3-2AE9-C2DC-50F4-1B88BAC06183}"/>
                </a:ext>
              </a:extLst>
            </p:cNvPr>
            <p:cNvSpPr txBox="1"/>
            <p:nvPr/>
          </p:nvSpPr>
          <p:spPr>
            <a:xfrm flipV="1">
              <a:off x="8539863" y="3270996"/>
              <a:ext cx="2107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2021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TOP 10 at studycheck.de</a:t>
              </a:r>
            </a:p>
          </p:txBody>
        </p:sp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19669EB1-A1FE-A8EE-5C61-4B5E2D11D7F6}"/>
              </a:ext>
            </a:extLst>
          </p:cNvPr>
          <p:cNvGrpSpPr/>
          <p:nvPr/>
        </p:nvGrpSpPr>
        <p:grpSpPr>
          <a:xfrm flipV="1">
            <a:off x="6537124" y="3801480"/>
            <a:ext cx="3649990" cy="2919432"/>
            <a:chOff x="6186998" y="1134202"/>
            <a:chExt cx="3649990" cy="2919432"/>
          </a:xfrm>
        </p:grpSpPr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C656530B-3FB1-014F-E27E-AD004E508C21}"/>
                </a:ext>
              </a:extLst>
            </p:cNvPr>
            <p:cNvSpPr txBox="1"/>
            <p:nvPr/>
          </p:nvSpPr>
          <p:spPr>
            <a:xfrm flipV="1">
              <a:off x="8146727" y="1191464"/>
              <a:ext cx="16902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2019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AI-mobility center as part of the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Hightech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Agenda Bavaria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/>
              </a:endParaRPr>
            </a:p>
          </p:txBody>
        </p:sp>
        <p:grpSp>
          <p:nvGrpSpPr>
            <p:cNvPr id="163" name="Gruppieren 162">
              <a:extLst>
                <a:ext uri="{FF2B5EF4-FFF2-40B4-BE49-F238E27FC236}">
                  <a16:creationId xmlns:a16="http://schemas.microsoft.com/office/drawing/2014/main" id="{AD9F60A8-498E-3CF8-4A1B-A0947817A4B0}"/>
                </a:ext>
              </a:extLst>
            </p:cNvPr>
            <p:cNvGrpSpPr/>
            <p:nvPr/>
          </p:nvGrpSpPr>
          <p:grpSpPr>
            <a:xfrm>
              <a:off x="6186998" y="1134202"/>
              <a:ext cx="2106537" cy="2919432"/>
              <a:chOff x="5139248" y="1134202"/>
              <a:chExt cx="2106537" cy="2919432"/>
            </a:xfrm>
          </p:grpSpPr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F732A798-0B1C-8788-6581-680937AAB520}"/>
                  </a:ext>
                </a:extLst>
              </p:cNvPr>
              <p:cNvGrpSpPr/>
              <p:nvPr/>
            </p:nvGrpSpPr>
            <p:grpSpPr>
              <a:xfrm>
                <a:off x="5139248" y="1134202"/>
                <a:ext cx="2106537" cy="2919432"/>
                <a:chOff x="4353626" y="1175531"/>
                <a:chExt cx="2106537" cy="2919432"/>
              </a:xfrm>
            </p:grpSpPr>
            <p:grpSp>
              <p:nvGrpSpPr>
                <p:cNvPr id="166" name="Google Shape;120;p16">
                  <a:extLst>
                    <a:ext uri="{FF2B5EF4-FFF2-40B4-BE49-F238E27FC236}">
                      <a16:creationId xmlns:a16="http://schemas.microsoft.com/office/drawing/2014/main" id="{BA102434-2423-C115-285E-6338B2FD67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53626" y="1175531"/>
                  <a:ext cx="2106537" cy="2919432"/>
                  <a:chOff x="4953275" y="763420"/>
                  <a:chExt cx="1754268" cy="2431217"/>
                </a:xfrm>
              </p:grpSpPr>
              <p:sp>
                <p:nvSpPr>
                  <p:cNvPr id="168" name="Google Shape;121;p16">
                    <a:extLst>
                      <a:ext uri="{FF2B5EF4-FFF2-40B4-BE49-F238E27FC236}">
                        <a16:creationId xmlns:a16="http://schemas.microsoft.com/office/drawing/2014/main" id="{982FF60A-4F2A-B438-C9D4-1CEEACBCA1B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953275" y="763420"/>
                    <a:ext cx="1754268" cy="175426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22;p16">
                    <a:extLst>
                      <a:ext uri="{FF2B5EF4-FFF2-40B4-BE49-F238E27FC236}">
                        <a16:creationId xmlns:a16="http://schemas.microsoft.com/office/drawing/2014/main" id="{1432942C-6FB9-3BF1-9A6D-9C863A612D7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075530" y="910541"/>
                    <a:ext cx="1509756" cy="1509756"/>
                  </a:xfrm>
                  <a:prstGeom prst="ellipse">
                    <a:avLst/>
                  </a:prstGeom>
                  <a:solidFill>
                    <a:srgbClr val="005A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23;p16">
                    <a:extLst>
                      <a:ext uri="{FF2B5EF4-FFF2-40B4-BE49-F238E27FC236}">
                        <a16:creationId xmlns:a16="http://schemas.microsoft.com/office/drawing/2014/main" id="{6E905F2A-064F-DAC2-E76C-CC951111A317}"/>
                      </a:ext>
                    </a:extLst>
                  </p:cNvPr>
                  <p:cNvSpPr/>
                  <p:nvPr/>
                </p:nvSpPr>
                <p:spPr>
                  <a:xfrm>
                    <a:off x="5791626" y="2583337"/>
                    <a:ext cx="165000" cy="165000"/>
                  </a:xfrm>
                  <a:prstGeom prst="ellipse">
                    <a:avLst/>
                  </a:prstGeom>
                  <a:solidFill>
                    <a:srgbClr val="005A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24;p16">
                    <a:extLst>
                      <a:ext uri="{FF2B5EF4-FFF2-40B4-BE49-F238E27FC236}">
                        <a16:creationId xmlns:a16="http://schemas.microsoft.com/office/drawing/2014/main" id="{F414887F-6441-F9F9-28BF-591AE152D6A1}"/>
                      </a:ext>
                    </a:extLst>
                  </p:cNvPr>
                  <p:cNvSpPr/>
                  <p:nvPr/>
                </p:nvSpPr>
                <p:spPr>
                  <a:xfrm>
                    <a:off x="5825676" y="2813987"/>
                    <a:ext cx="96900" cy="96900"/>
                  </a:xfrm>
                  <a:prstGeom prst="ellipse">
                    <a:avLst/>
                  </a:prstGeom>
                  <a:solidFill>
                    <a:srgbClr val="005A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25;p16">
                    <a:extLst>
                      <a:ext uri="{FF2B5EF4-FFF2-40B4-BE49-F238E27FC236}">
                        <a16:creationId xmlns:a16="http://schemas.microsoft.com/office/drawing/2014/main" id="{D5C244D9-224C-D731-5E4A-EF67B5FE632A}"/>
                      </a:ext>
                    </a:extLst>
                  </p:cNvPr>
                  <p:cNvSpPr/>
                  <p:nvPr/>
                </p:nvSpPr>
                <p:spPr>
                  <a:xfrm>
                    <a:off x="5765076" y="2976537"/>
                    <a:ext cx="218100" cy="21810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43434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26;p16">
                    <a:extLst>
                      <a:ext uri="{FF2B5EF4-FFF2-40B4-BE49-F238E27FC236}">
                        <a16:creationId xmlns:a16="http://schemas.microsoft.com/office/drawing/2014/main" id="{1CD79265-0C45-7ACD-C58D-1335072CAEF1}"/>
                      </a:ext>
                    </a:extLst>
                  </p:cNvPr>
                  <p:cNvSpPr/>
                  <p:nvPr/>
                </p:nvSpPr>
                <p:spPr>
                  <a:xfrm>
                    <a:off x="5800027" y="3011382"/>
                    <a:ext cx="148200" cy="148200"/>
                  </a:xfrm>
                  <a:prstGeom prst="ellipse">
                    <a:avLst/>
                  </a:prstGeom>
                  <a:solidFill>
                    <a:srgbClr val="005A9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67" name="Picture 2">
                  <a:extLst>
                    <a:ext uri="{FF2B5EF4-FFF2-40B4-BE49-F238E27FC236}">
                      <a16:creationId xmlns:a16="http://schemas.microsoft.com/office/drawing/2014/main" id="{8D638F91-8EA0-C99F-4384-C3D982630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 flipV="1">
                  <a:off x="4567428" y="1681689"/>
                  <a:ext cx="1683520" cy="668645"/>
                </a:xfrm>
                <a:prstGeom prst="roundRect">
                  <a:avLst>
                    <a:gd name="adj" fmla="val 50000"/>
                  </a:avLst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5" name="Grafik 164">
                <a:extLst>
                  <a:ext uri="{FF2B5EF4-FFF2-40B4-BE49-F238E27FC236}">
                    <a16:creationId xmlns:a16="http://schemas.microsoft.com/office/drawing/2014/main" id="{BDAFAD81-3A78-63C8-C908-D2C17897E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V="1">
                <a:off x="5519489" y="2396603"/>
                <a:ext cx="1334687" cy="411770"/>
              </a:xfrm>
              <a:prstGeom prst="roundRect">
                <a:avLst>
                  <a:gd name="adj" fmla="val 13629"/>
                </a:avLst>
              </a:prstGeom>
            </p:spPr>
          </p:pic>
        </p:grpSp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6078D87A-5265-224B-D8E9-992553EEA934}"/>
              </a:ext>
            </a:extLst>
          </p:cNvPr>
          <p:cNvGrpSpPr/>
          <p:nvPr/>
        </p:nvGrpSpPr>
        <p:grpSpPr>
          <a:xfrm>
            <a:off x="609091" y="3753269"/>
            <a:ext cx="3909183" cy="2855929"/>
            <a:chOff x="723391" y="3762794"/>
            <a:chExt cx="3909183" cy="2855929"/>
          </a:xfrm>
        </p:grpSpPr>
        <p:sp>
          <p:nvSpPr>
            <p:cNvPr id="175" name="Textfeld 174">
              <a:extLst>
                <a:ext uri="{FF2B5EF4-FFF2-40B4-BE49-F238E27FC236}">
                  <a16:creationId xmlns:a16="http://schemas.microsoft.com/office/drawing/2014/main" id="{10661B7C-7756-9D98-7925-2BAC654B0289}"/>
                </a:ext>
              </a:extLst>
            </p:cNvPr>
            <p:cNvSpPr txBox="1"/>
            <p:nvPr/>
          </p:nvSpPr>
          <p:spPr>
            <a:xfrm>
              <a:off x="2593880" y="4273413"/>
              <a:ext cx="20386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2008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kern="0" dirty="0">
                  <a:solidFill>
                    <a:srgbClr val="005A9B"/>
                  </a:solidFill>
                  <a:latin typeface="Arial"/>
                </a:rPr>
                <a:t>Award „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Bavarian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Innovation Prize“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kern="0" dirty="0">
                <a:solidFill>
                  <a:srgbClr val="005A9B"/>
                </a:solidFill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Nomination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for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the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German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Innovation Prize</a:t>
              </a:r>
            </a:p>
          </p:txBody>
        </p:sp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804F1C2A-7185-DFBB-C7C0-D748EBBE41EE}"/>
                </a:ext>
              </a:extLst>
            </p:cNvPr>
            <p:cNvGrpSpPr/>
            <p:nvPr/>
          </p:nvGrpSpPr>
          <p:grpSpPr>
            <a:xfrm>
              <a:off x="723391" y="3762794"/>
              <a:ext cx="2106537" cy="2855929"/>
              <a:chOff x="2710428" y="3771884"/>
              <a:chExt cx="2106537" cy="2855929"/>
            </a:xfrm>
          </p:grpSpPr>
          <p:grpSp>
            <p:nvGrpSpPr>
              <p:cNvPr id="178" name="Google Shape;111;p16">
                <a:extLst>
                  <a:ext uri="{FF2B5EF4-FFF2-40B4-BE49-F238E27FC236}">
                    <a16:creationId xmlns:a16="http://schemas.microsoft.com/office/drawing/2014/main" id="{16768D57-2527-55C5-AECC-E4BD9E19EA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2710428" y="3771884"/>
                <a:ext cx="2106537" cy="2855929"/>
                <a:chOff x="3006975" y="763420"/>
                <a:chExt cx="1754268" cy="2378334"/>
              </a:xfrm>
            </p:grpSpPr>
            <p:sp>
              <p:nvSpPr>
                <p:cNvPr id="180" name="Google Shape;112;p16">
                  <a:extLst>
                    <a:ext uri="{FF2B5EF4-FFF2-40B4-BE49-F238E27FC236}">
                      <a16:creationId xmlns:a16="http://schemas.microsoft.com/office/drawing/2014/main" id="{337E3FF0-689E-08A5-DFEE-91763B3B95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06975" y="763420"/>
                  <a:ext cx="1754268" cy="175426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13;p16">
                  <a:extLst>
                    <a:ext uri="{FF2B5EF4-FFF2-40B4-BE49-F238E27FC236}">
                      <a16:creationId xmlns:a16="http://schemas.microsoft.com/office/drawing/2014/main" id="{B9390975-D6D0-C9E7-B538-BFCC40AED0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9156" y="887965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14;p16">
                  <a:extLst>
                    <a:ext uri="{FF2B5EF4-FFF2-40B4-BE49-F238E27FC236}">
                      <a16:creationId xmlns:a16="http://schemas.microsoft.com/office/drawing/2014/main" id="{D8E5A698-6034-1F1E-948A-D16B147A8D2C}"/>
                    </a:ext>
                  </a:extLst>
                </p:cNvPr>
                <p:cNvSpPr/>
                <p:nvPr/>
              </p:nvSpPr>
              <p:spPr>
                <a:xfrm>
                  <a:off x="3808275" y="2556896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15;p16">
                  <a:extLst>
                    <a:ext uri="{FF2B5EF4-FFF2-40B4-BE49-F238E27FC236}">
                      <a16:creationId xmlns:a16="http://schemas.microsoft.com/office/drawing/2014/main" id="{1B4DEEA1-0417-90CB-7378-24ACE96B82BA}"/>
                    </a:ext>
                  </a:extLst>
                </p:cNvPr>
                <p:cNvSpPr/>
                <p:nvPr/>
              </p:nvSpPr>
              <p:spPr>
                <a:xfrm>
                  <a:off x="3842324" y="2774323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16;p16">
                  <a:extLst>
                    <a:ext uri="{FF2B5EF4-FFF2-40B4-BE49-F238E27FC236}">
                      <a16:creationId xmlns:a16="http://schemas.microsoft.com/office/drawing/2014/main" id="{248A9BC0-8D92-F576-FA47-B5295E028DF5}"/>
                    </a:ext>
                  </a:extLst>
                </p:cNvPr>
                <p:cNvSpPr/>
                <p:nvPr/>
              </p:nvSpPr>
              <p:spPr>
                <a:xfrm>
                  <a:off x="3781724" y="2923654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17;p16">
                  <a:extLst>
                    <a:ext uri="{FF2B5EF4-FFF2-40B4-BE49-F238E27FC236}">
                      <a16:creationId xmlns:a16="http://schemas.microsoft.com/office/drawing/2014/main" id="{571F239B-AE38-72F3-E9DC-7DDDCA96D238}"/>
                    </a:ext>
                  </a:extLst>
                </p:cNvPr>
                <p:cNvSpPr/>
                <p:nvPr/>
              </p:nvSpPr>
              <p:spPr>
                <a:xfrm>
                  <a:off x="3816675" y="2958502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79" name="Grafik 178">
                <a:extLst>
                  <a:ext uri="{FF2B5EF4-FFF2-40B4-BE49-F238E27FC236}">
                    <a16:creationId xmlns:a16="http://schemas.microsoft.com/office/drawing/2014/main" id="{0EECD82C-78D0-AAA5-416C-F80312C66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55309" y="4961675"/>
                <a:ext cx="1596399" cy="638559"/>
              </a:xfrm>
              <a:prstGeom prst="roundRect">
                <a:avLst>
                  <a:gd name="adj" fmla="val 39408"/>
                </a:avLst>
              </a:prstGeom>
            </p:spPr>
          </p:pic>
        </p:grpSp>
        <p:pic>
          <p:nvPicPr>
            <p:cNvPr id="177" name="Grafik 176">
              <a:extLst>
                <a:ext uri="{FF2B5EF4-FFF2-40B4-BE49-F238E27FC236}">
                  <a16:creationId xmlns:a16="http://schemas.microsoft.com/office/drawing/2014/main" id="{419F5D95-B060-072B-5BAC-89EC4442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1574" y="5570723"/>
              <a:ext cx="1373602" cy="542210"/>
            </a:xfrm>
            <a:prstGeom prst="rect">
              <a:avLst/>
            </a:prstGeom>
          </p:spPr>
        </p:pic>
      </p:grp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21E56C6E-3262-2A75-0026-2A8D1CDE4FB8}"/>
              </a:ext>
            </a:extLst>
          </p:cNvPr>
          <p:cNvGrpSpPr/>
          <p:nvPr/>
        </p:nvGrpSpPr>
        <p:grpSpPr>
          <a:xfrm>
            <a:off x="4209721" y="3799035"/>
            <a:ext cx="3125884" cy="2855929"/>
            <a:chOff x="723391" y="3762794"/>
            <a:chExt cx="3125884" cy="2855929"/>
          </a:xfrm>
        </p:grpSpPr>
        <p:sp>
          <p:nvSpPr>
            <p:cNvPr id="187" name="Textfeld 186">
              <a:extLst>
                <a:ext uri="{FF2B5EF4-FFF2-40B4-BE49-F238E27FC236}">
                  <a16:creationId xmlns:a16="http://schemas.microsoft.com/office/drawing/2014/main" id="{F65270AA-63BD-E301-BD14-7D2325B83529}"/>
                </a:ext>
              </a:extLst>
            </p:cNvPr>
            <p:cNvSpPr txBox="1"/>
            <p:nvPr/>
          </p:nvSpPr>
          <p:spPr>
            <a:xfrm>
              <a:off x="1810581" y="3901163"/>
              <a:ext cx="20386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2013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Appointment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to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“Technische Hochschule“</a:t>
              </a:r>
            </a:p>
          </p:txBody>
        </p:sp>
        <p:grpSp>
          <p:nvGrpSpPr>
            <p:cNvPr id="188" name="Gruppieren 187">
              <a:extLst>
                <a:ext uri="{FF2B5EF4-FFF2-40B4-BE49-F238E27FC236}">
                  <a16:creationId xmlns:a16="http://schemas.microsoft.com/office/drawing/2014/main" id="{F48D4DCA-D9B1-7827-D656-869B2EEC2C9C}"/>
                </a:ext>
              </a:extLst>
            </p:cNvPr>
            <p:cNvGrpSpPr/>
            <p:nvPr/>
          </p:nvGrpSpPr>
          <p:grpSpPr>
            <a:xfrm>
              <a:off x="723391" y="3762794"/>
              <a:ext cx="2106537" cy="2855929"/>
              <a:chOff x="2710428" y="3771884"/>
              <a:chExt cx="2106537" cy="2855929"/>
            </a:xfrm>
          </p:grpSpPr>
          <p:grpSp>
            <p:nvGrpSpPr>
              <p:cNvPr id="189" name="Google Shape;111;p16">
                <a:extLst>
                  <a:ext uri="{FF2B5EF4-FFF2-40B4-BE49-F238E27FC236}">
                    <a16:creationId xmlns:a16="http://schemas.microsoft.com/office/drawing/2014/main" id="{0CE4F9AB-6CAE-E475-C845-0E601DBE70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2710428" y="3771884"/>
                <a:ext cx="2106537" cy="2855929"/>
                <a:chOff x="3006975" y="763420"/>
                <a:chExt cx="1754268" cy="2378334"/>
              </a:xfrm>
            </p:grpSpPr>
            <p:sp>
              <p:nvSpPr>
                <p:cNvPr id="191" name="Google Shape;112;p16">
                  <a:extLst>
                    <a:ext uri="{FF2B5EF4-FFF2-40B4-BE49-F238E27FC236}">
                      <a16:creationId xmlns:a16="http://schemas.microsoft.com/office/drawing/2014/main" id="{53B3D20C-9A85-D3AE-D2FB-5ADFB153AB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06975" y="763420"/>
                  <a:ext cx="1754268" cy="175426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13;p16">
                  <a:extLst>
                    <a:ext uri="{FF2B5EF4-FFF2-40B4-BE49-F238E27FC236}">
                      <a16:creationId xmlns:a16="http://schemas.microsoft.com/office/drawing/2014/main" id="{17DFAB4C-4937-FC67-D200-BF34CF19AE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29156" y="887965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14;p16">
                  <a:extLst>
                    <a:ext uri="{FF2B5EF4-FFF2-40B4-BE49-F238E27FC236}">
                      <a16:creationId xmlns:a16="http://schemas.microsoft.com/office/drawing/2014/main" id="{7C8F8E8A-0338-BEC9-0B5F-1CD66334273B}"/>
                    </a:ext>
                  </a:extLst>
                </p:cNvPr>
                <p:cNvSpPr/>
                <p:nvPr/>
              </p:nvSpPr>
              <p:spPr>
                <a:xfrm>
                  <a:off x="3808275" y="2556896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15;p16">
                  <a:extLst>
                    <a:ext uri="{FF2B5EF4-FFF2-40B4-BE49-F238E27FC236}">
                      <a16:creationId xmlns:a16="http://schemas.microsoft.com/office/drawing/2014/main" id="{D1009D9E-974F-0F9E-C81C-777FA7FD105C}"/>
                    </a:ext>
                  </a:extLst>
                </p:cNvPr>
                <p:cNvSpPr/>
                <p:nvPr/>
              </p:nvSpPr>
              <p:spPr>
                <a:xfrm>
                  <a:off x="3842324" y="2774323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16;p16">
                  <a:extLst>
                    <a:ext uri="{FF2B5EF4-FFF2-40B4-BE49-F238E27FC236}">
                      <a16:creationId xmlns:a16="http://schemas.microsoft.com/office/drawing/2014/main" id="{8B225404-CF6F-76BF-7F05-19F7F8D9622F}"/>
                    </a:ext>
                  </a:extLst>
                </p:cNvPr>
                <p:cNvSpPr/>
                <p:nvPr/>
              </p:nvSpPr>
              <p:spPr>
                <a:xfrm>
                  <a:off x="3781724" y="2923654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17;p16">
                  <a:extLst>
                    <a:ext uri="{FF2B5EF4-FFF2-40B4-BE49-F238E27FC236}">
                      <a16:creationId xmlns:a16="http://schemas.microsoft.com/office/drawing/2014/main" id="{138D62B5-9706-4119-1FA4-B0116E35DA5D}"/>
                    </a:ext>
                  </a:extLst>
                </p:cNvPr>
                <p:cNvSpPr/>
                <p:nvPr/>
              </p:nvSpPr>
              <p:spPr>
                <a:xfrm>
                  <a:off x="3816675" y="2958502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90" name="Grafik 189">
                <a:extLst>
                  <a:ext uri="{FF2B5EF4-FFF2-40B4-BE49-F238E27FC236}">
                    <a16:creationId xmlns:a16="http://schemas.microsoft.com/office/drawing/2014/main" id="{68F1409D-C27C-88E6-D188-96C91053F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144" y="5094171"/>
                <a:ext cx="1823973" cy="929369"/>
              </a:xfrm>
              <a:prstGeom prst="roundRect">
                <a:avLst>
                  <a:gd name="adj" fmla="val 39408"/>
                </a:avLst>
              </a:prstGeom>
            </p:spPr>
          </p:pic>
        </p:grpSp>
      </p:grpSp>
      <p:grpSp>
        <p:nvGrpSpPr>
          <p:cNvPr id="197" name="Gruppieren 196">
            <a:extLst>
              <a:ext uri="{FF2B5EF4-FFF2-40B4-BE49-F238E27FC236}">
                <a16:creationId xmlns:a16="http://schemas.microsoft.com/office/drawing/2014/main" id="{19C82DC5-F288-3026-F6D8-FA8CCC34D50C}"/>
              </a:ext>
            </a:extLst>
          </p:cNvPr>
          <p:cNvGrpSpPr/>
          <p:nvPr/>
        </p:nvGrpSpPr>
        <p:grpSpPr>
          <a:xfrm flipV="1">
            <a:off x="5433566" y="780218"/>
            <a:ext cx="3388719" cy="3191975"/>
            <a:chOff x="8361209" y="3804641"/>
            <a:chExt cx="3388719" cy="3191975"/>
          </a:xfrm>
        </p:grpSpPr>
        <p:grpSp>
          <p:nvGrpSpPr>
            <p:cNvPr id="198" name="Gruppieren 197">
              <a:extLst>
                <a:ext uri="{FF2B5EF4-FFF2-40B4-BE49-F238E27FC236}">
                  <a16:creationId xmlns:a16="http://schemas.microsoft.com/office/drawing/2014/main" id="{D8FEAA34-6423-1652-EF10-26B44F126722}"/>
                </a:ext>
              </a:extLst>
            </p:cNvPr>
            <p:cNvGrpSpPr/>
            <p:nvPr/>
          </p:nvGrpSpPr>
          <p:grpSpPr>
            <a:xfrm>
              <a:off x="8361209" y="3804641"/>
              <a:ext cx="2106537" cy="2823172"/>
              <a:chOff x="5464056" y="3804641"/>
              <a:chExt cx="2106537" cy="2823172"/>
            </a:xfrm>
          </p:grpSpPr>
          <p:grpSp>
            <p:nvGrpSpPr>
              <p:cNvPr id="200" name="Google Shape;102;p16">
                <a:extLst>
                  <a:ext uri="{FF2B5EF4-FFF2-40B4-BE49-F238E27FC236}">
                    <a16:creationId xmlns:a16="http://schemas.microsoft.com/office/drawing/2014/main" id="{0CA00DC6-0187-AA6E-6FE0-92BF872F01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H="1" flipV="1">
                <a:off x="5464056" y="3804641"/>
                <a:ext cx="2106537" cy="2823172"/>
                <a:chOff x="6899575" y="763420"/>
                <a:chExt cx="1754268" cy="2351057"/>
              </a:xfrm>
            </p:grpSpPr>
            <p:sp>
              <p:nvSpPr>
                <p:cNvPr id="202" name="Google Shape;103;p16">
                  <a:extLst>
                    <a:ext uri="{FF2B5EF4-FFF2-40B4-BE49-F238E27FC236}">
                      <a16:creationId xmlns:a16="http://schemas.microsoft.com/office/drawing/2014/main" id="{717AF896-87A5-6453-25DD-8920E4D591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99575" y="763420"/>
                  <a:ext cx="1754268" cy="175426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104;p16">
                  <a:extLst>
                    <a:ext uri="{FF2B5EF4-FFF2-40B4-BE49-F238E27FC236}">
                      <a16:creationId xmlns:a16="http://schemas.microsoft.com/office/drawing/2014/main" id="{0992DAC6-0C61-D5AC-EA9F-6DDA91ED4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21832" y="876736"/>
                  <a:ext cx="1509756" cy="1509756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105;p16">
                  <a:extLst>
                    <a:ext uri="{FF2B5EF4-FFF2-40B4-BE49-F238E27FC236}">
                      <a16:creationId xmlns:a16="http://schemas.microsoft.com/office/drawing/2014/main" id="{C2B0EB52-AAED-2B92-E576-6849667E9FB0}"/>
                    </a:ext>
                  </a:extLst>
                </p:cNvPr>
                <p:cNvSpPr/>
                <p:nvPr/>
              </p:nvSpPr>
              <p:spPr>
                <a:xfrm>
                  <a:off x="7702452" y="2543259"/>
                  <a:ext cx="165000" cy="1650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106;p16">
                  <a:extLst>
                    <a:ext uri="{FF2B5EF4-FFF2-40B4-BE49-F238E27FC236}">
                      <a16:creationId xmlns:a16="http://schemas.microsoft.com/office/drawing/2014/main" id="{3C400DBA-6384-B4FA-95D3-466DE4A0F672}"/>
                    </a:ext>
                  </a:extLst>
                </p:cNvPr>
                <p:cNvSpPr/>
                <p:nvPr/>
              </p:nvSpPr>
              <p:spPr>
                <a:xfrm>
                  <a:off x="7736502" y="2773912"/>
                  <a:ext cx="96900" cy="969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107;p16">
                  <a:extLst>
                    <a:ext uri="{FF2B5EF4-FFF2-40B4-BE49-F238E27FC236}">
                      <a16:creationId xmlns:a16="http://schemas.microsoft.com/office/drawing/2014/main" id="{06553003-6600-D174-2798-A8E12A1F3BED}"/>
                    </a:ext>
                  </a:extLst>
                </p:cNvPr>
                <p:cNvSpPr/>
                <p:nvPr/>
              </p:nvSpPr>
              <p:spPr>
                <a:xfrm>
                  <a:off x="7675901" y="2896377"/>
                  <a:ext cx="218100" cy="218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108;p16">
                  <a:extLst>
                    <a:ext uri="{FF2B5EF4-FFF2-40B4-BE49-F238E27FC236}">
                      <a16:creationId xmlns:a16="http://schemas.microsoft.com/office/drawing/2014/main" id="{50F4DED7-5540-E09C-06A5-B213B0D2A23B}"/>
                    </a:ext>
                  </a:extLst>
                </p:cNvPr>
                <p:cNvSpPr/>
                <p:nvPr/>
              </p:nvSpPr>
              <p:spPr>
                <a:xfrm>
                  <a:off x="7710852" y="2931226"/>
                  <a:ext cx="148200" cy="148200"/>
                </a:xfrm>
                <a:prstGeom prst="ellipse">
                  <a:avLst/>
                </a:prstGeom>
                <a:solidFill>
                  <a:srgbClr val="005A9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01" name="Grafik 200">
                <a:extLst>
                  <a:ext uri="{FF2B5EF4-FFF2-40B4-BE49-F238E27FC236}">
                    <a16:creationId xmlns:a16="http://schemas.microsoft.com/office/drawing/2014/main" id="{E7A7004C-BCBD-CCD1-F7BF-F0708FD16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602615" y="4979411"/>
                <a:ext cx="1821171" cy="1211186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199" name="Textfeld 198">
              <a:extLst>
                <a:ext uri="{FF2B5EF4-FFF2-40B4-BE49-F238E27FC236}">
                  <a16:creationId xmlns:a16="http://schemas.microsoft.com/office/drawing/2014/main" id="{D5BD2246-19D5-7391-4E9E-D61161AF5CE9}"/>
                </a:ext>
              </a:extLst>
            </p:cNvPr>
            <p:cNvSpPr txBox="1"/>
            <p:nvPr/>
          </p:nvSpPr>
          <p:spPr>
            <a:xfrm flipV="1">
              <a:off x="9869628" y="6350285"/>
              <a:ext cx="18803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2016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Leading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scientific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center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for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vehicle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 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A9B"/>
                  </a:solidFill>
                  <a:effectLst/>
                  <a:uLnTx/>
                  <a:uFillTx/>
                  <a:latin typeface="Arial"/>
                </a:rPr>
                <a:t>safety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01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C8DC53-04B3-36F9-D90A-B287BFD5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0B2521-EC7B-E8D6-5AB9-111E7B2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5C709A-CB54-C3C8-0D5C-60E94C3A88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courses</a:t>
            </a:r>
            <a:endParaRPr lang="de-DE" dirty="0"/>
          </a:p>
        </p:txBody>
      </p:sp>
      <p:pic>
        <p:nvPicPr>
          <p:cNvPr id="23" name="Grafik 22" descr="Ein Bild, das Person, Kleidung, Im Haus, Bürogebäude enthält.&#10;&#10;Automatisch generierte Beschreibung">
            <a:extLst>
              <a:ext uri="{FF2B5EF4-FFF2-40B4-BE49-F238E27FC236}">
                <a16:creationId xmlns:a16="http://schemas.microsoft.com/office/drawing/2014/main" id="{097986E2-7753-5ACF-97CB-F714324CF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7409" y="4325782"/>
            <a:ext cx="3631684" cy="1841674"/>
          </a:xfrm>
          <a:prstGeom prst="rect">
            <a:avLst/>
          </a:prstGeom>
        </p:spPr>
      </p:pic>
      <p:pic>
        <p:nvPicPr>
          <p:cNvPr id="24" name="Grafik 23" descr="Ein Bild, das Kleidung, Person, Menschliches Gesicht, Im Haus enthält.&#10;&#10;Automatisch generierte Beschreibung">
            <a:extLst>
              <a:ext uri="{FF2B5EF4-FFF2-40B4-BE49-F238E27FC236}">
                <a16:creationId xmlns:a16="http://schemas.microsoft.com/office/drawing/2014/main" id="{1329E775-C425-B98B-4437-CECD67E03B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954" y="4344910"/>
            <a:ext cx="3631684" cy="1875137"/>
          </a:xfrm>
          <a:prstGeom prst="rect">
            <a:avLst/>
          </a:prstGeom>
        </p:spPr>
      </p:pic>
      <p:pic>
        <p:nvPicPr>
          <p:cNvPr id="25" name="Grafik 24" descr="Ein Bild, das Auto, Fahrzeug, Landfahrzeug, Nebel enthält.&#10;&#10;Automatisch generierte Beschreibung">
            <a:extLst>
              <a:ext uri="{FF2B5EF4-FFF2-40B4-BE49-F238E27FC236}">
                <a16:creationId xmlns:a16="http://schemas.microsoft.com/office/drawing/2014/main" id="{C43B2FCC-4FD6-910F-8B3B-87CBC5071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6"/>
          <a:stretch/>
        </p:blipFill>
        <p:spPr>
          <a:xfrm>
            <a:off x="740955" y="2266134"/>
            <a:ext cx="3631683" cy="1877248"/>
          </a:xfrm>
          <a:prstGeom prst="rect">
            <a:avLst/>
          </a:prstGeom>
        </p:spPr>
      </p:pic>
      <p:pic>
        <p:nvPicPr>
          <p:cNvPr id="26" name="Grafik 25" descr="Ein Bild, das Person, Kleidung, Menschliches Gesicht, Tisch enthält.&#10;&#10;Automatisch generierte Beschreibung">
            <a:extLst>
              <a:ext uri="{FF2B5EF4-FFF2-40B4-BE49-F238E27FC236}">
                <a16:creationId xmlns:a16="http://schemas.microsoft.com/office/drawing/2014/main" id="{2B039D1A-CADB-D41F-EED1-CC62CA8B8E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1"/>
          <a:stretch/>
        </p:blipFill>
        <p:spPr>
          <a:xfrm>
            <a:off x="8296104" y="2257291"/>
            <a:ext cx="3631683" cy="1875136"/>
          </a:xfrm>
          <a:prstGeom prst="rect">
            <a:avLst/>
          </a:prstGeom>
        </p:spPr>
      </p:pic>
      <p:pic>
        <p:nvPicPr>
          <p:cNvPr id="27" name="Grafik 26" descr="Ein Bild, das Person, Im Haus, Menschliches Gesicht, Kleidung enthält.&#10;&#10;Automatisch generierte Beschreibung">
            <a:extLst>
              <a:ext uri="{FF2B5EF4-FFF2-40B4-BE49-F238E27FC236}">
                <a16:creationId xmlns:a16="http://schemas.microsoft.com/office/drawing/2014/main" id="{43C1C7E5-B218-3B00-ED55-011890355B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621" y="2266134"/>
            <a:ext cx="3619500" cy="1877248"/>
          </a:xfrm>
          <a:prstGeom prst="rect">
            <a:avLst/>
          </a:prstGeom>
        </p:spPr>
      </p:pic>
      <p:pic>
        <p:nvPicPr>
          <p:cNvPr id="28" name="Grafik 27" descr="Ein Bild, das Menschliches Gesicht, Person, Brille, Kleidung enthält.&#10;&#10;Automatisch generierte Beschreibung">
            <a:extLst>
              <a:ext uri="{FF2B5EF4-FFF2-40B4-BE49-F238E27FC236}">
                <a16:creationId xmlns:a16="http://schemas.microsoft.com/office/drawing/2014/main" id="{AA9B1C3C-AD3F-7B03-E398-0FBAE0591C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"/>
          <a:stretch/>
        </p:blipFill>
        <p:spPr>
          <a:xfrm>
            <a:off x="4524623" y="4332179"/>
            <a:ext cx="3631684" cy="186453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0A7893BB-CC74-96CD-4E33-EFE89312F62B}"/>
              </a:ext>
            </a:extLst>
          </p:cNvPr>
          <p:cNvSpPr/>
          <p:nvPr/>
        </p:nvSpPr>
        <p:spPr>
          <a:xfrm>
            <a:off x="753138" y="2266816"/>
            <a:ext cx="3619500" cy="1877248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E1CBC0F-8B79-22BB-67A6-95B10C276FF3}"/>
              </a:ext>
            </a:extLst>
          </p:cNvPr>
          <p:cNvSpPr/>
          <p:nvPr/>
        </p:nvSpPr>
        <p:spPr>
          <a:xfrm>
            <a:off x="8296104" y="2264398"/>
            <a:ext cx="3631683" cy="1864534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A85D991-C671-A881-D126-B0A2FF8C9A62}"/>
              </a:ext>
            </a:extLst>
          </p:cNvPr>
          <p:cNvSpPr/>
          <p:nvPr/>
        </p:nvSpPr>
        <p:spPr>
          <a:xfrm>
            <a:off x="4533743" y="4341023"/>
            <a:ext cx="3610378" cy="1864534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4F20297-7121-D1C9-064C-6218A29EEE24}"/>
              </a:ext>
            </a:extLst>
          </p:cNvPr>
          <p:cNvSpPr/>
          <p:nvPr/>
        </p:nvSpPr>
        <p:spPr>
          <a:xfrm>
            <a:off x="740954" y="4354436"/>
            <a:ext cx="3616716" cy="1860646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0F89715-15ED-6326-4634-E72D1BCE7EDB}"/>
              </a:ext>
            </a:extLst>
          </p:cNvPr>
          <p:cNvSpPr/>
          <p:nvPr/>
        </p:nvSpPr>
        <p:spPr>
          <a:xfrm>
            <a:off x="8324645" y="4325782"/>
            <a:ext cx="3639417" cy="1841674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76A319E-F47F-320B-F4CF-EF871C32CA88}"/>
              </a:ext>
            </a:extLst>
          </p:cNvPr>
          <p:cNvSpPr txBox="1"/>
          <p:nvPr/>
        </p:nvSpPr>
        <p:spPr>
          <a:xfrm>
            <a:off x="976546" y="3640272"/>
            <a:ext cx="283411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prstClr val="white"/>
                </a:solidFill>
                <a:latin typeface="TSTAR"/>
              </a:rPr>
              <a:t>Mobility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979FC3B-2709-B120-0464-14D35EEEAC9A}"/>
              </a:ext>
            </a:extLst>
          </p:cNvPr>
          <p:cNvSpPr txBox="1"/>
          <p:nvPr/>
        </p:nvSpPr>
        <p:spPr>
          <a:xfrm>
            <a:off x="4755967" y="5705791"/>
            <a:ext cx="256942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400" b="1" i="1" dirty="0" err="1">
                <a:solidFill>
                  <a:prstClr val="white"/>
                </a:solidFill>
                <a:latin typeface="TSTAR"/>
              </a:rPr>
              <a:t>Digitalisation</a:t>
            </a:r>
            <a:endParaRPr lang="de-DE" sz="2400" b="1" i="1" dirty="0">
              <a:solidFill>
                <a:prstClr val="white"/>
              </a:solidFill>
              <a:latin typeface="TSTAR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A91B273-099E-797F-465F-B2F7D9CF70EB}"/>
              </a:ext>
            </a:extLst>
          </p:cNvPr>
          <p:cNvSpPr txBox="1"/>
          <p:nvPr/>
        </p:nvSpPr>
        <p:spPr>
          <a:xfrm>
            <a:off x="8531694" y="3627075"/>
            <a:ext cx="191971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prstClr val="white"/>
                </a:solidFill>
                <a:latin typeface="TSTAR"/>
              </a:rPr>
              <a:t>Business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7530308-2C91-ED3E-B6C6-8B77F6B80398}"/>
              </a:ext>
            </a:extLst>
          </p:cNvPr>
          <p:cNvSpPr txBox="1"/>
          <p:nvPr/>
        </p:nvSpPr>
        <p:spPr>
          <a:xfrm>
            <a:off x="961577" y="5705868"/>
            <a:ext cx="310081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prstClr val="white"/>
                </a:solidFill>
                <a:latin typeface="TSTAR"/>
              </a:rPr>
              <a:t>Life Science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E6F3D154-1E4C-E8EA-6DFE-2DF66D6C78A0}"/>
              </a:ext>
            </a:extLst>
          </p:cNvPr>
          <p:cNvSpPr/>
          <p:nvPr/>
        </p:nvSpPr>
        <p:spPr>
          <a:xfrm>
            <a:off x="4524621" y="2266816"/>
            <a:ext cx="3619500" cy="1877248"/>
          </a:xfrm>
          <a:prstGeom prst="rect">
            <a:avLst/>
          </a:prstGeom>
          <a:gradFill flip="none" rotWithShape="1">
            <a:gsLst>
              <a:gs pos="0">
                <a:srgbClr val="005A9B"/>
              </a:gs>
              <a:gs pos="95000">
                <a:srgbClr val="005A9B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STAR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433A4A0-24CE-725C-687B-D9023234A190}"/>
              </a:ext>
            </a:extLst>
          </p:cNvPr>
          <p:cNvSpPr txBox="1"/>
          <p:nvPr/>
        </p:nvSpPr>
        <p:spPr>
          <a:xfrm>
            <a:off x="4755967" y="3640795"/>
            <a:ext cx="289327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400" b="1" i="1" dirty="0">
                <a:solidFill>
                  <a:prstClr val="white"/>
                </a:solidFill>
                <a:latin typeface="TSTAR"/>
              </a:rPr>
              <a:t>Engineering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5D25086-A88D-942D-6E4F-1A8FBB4A60C9}"/>
              </a:ext>
            </a:extLst>
          </p:cNvPr>
          <p:cNvSpPr txBox="1"/>
          <p:nvPr/>
        </p:nvSpPr>
        <p:spPr>
          <a:xfrm>
            <a:off x="8531694" y="5705791"/>
            <a:ext cx="408642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sz="2000" b="1" i="1" dirty="0">
                <a:solidFill>
                  <a:schemeClr val="bg1"/>
                </a:solidFill>
                <a:latin typeface="TSTAR" panose="020B0604020202020204"/>
              </a:rPr>
              <a:t>Design &amp; Media</a:t>
            </a:r>
          </a:p>
        </p:txBody>
      </p:sp>
    </p:spTree>
    <p:extLst>
      <p:ext uri="{BB962C8B-B14F-4D97-AF65-F5344CB8AC3E}">
        <p14:creationId xmlns:p14="http://schemas.microsoft.com/office/powerpoint/2010/main" val="92008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BA9DE27-76E9-7207-9046-926D903884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307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3" imgH="384" progId="TCLayout.ActiveDocument.1">
                  <p:embed/>
                </p:oleObj>
              </mc:Choice>
              <mc:Fallback>
                <p:oleObj name="think-cell Folie" r:id="rId3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3CAA9D-4281-A6AD-4EB9-0FA6835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D49FD5-B1C1-2A18-C7C4-7B66D8E6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Strategy</a:t>
            </a:r>
            <a:r>
              <a:rPr lang="de-DE" dirty="0"/>
              <a:t> 10.000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CA51B4E-619E-DBCB-4395-1FD2F82651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of THI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D1A076-3C1B-DD00-4249-88965579253F}"/>
              </a:ext>
            </a:extLst>
          </p:cNvPr>
          <p:cNvGrpSpPr/>
          <p:nvPr/>
        </p:nvGrpSpPr>
        <p:grpSpPr>
          <a:xfrm>
            <a:off x="1362480" y="2222142"/>
            <a:ext cx="3978479" cy="3924529"/>
            <a:chOff x="1391726" y="2108328"/>
            <a:chExt cx="3978479" cy="3924529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9B96331-4CA8-2755-B0C5-B55C0BADFCD7}"/>
                </a:ext>
              </a:extLst>
            </p:cNvPr>
            <p:cNvSpPr/>
            <p:nvPr/>
          </p:nvSpPr>
          <p:spPr>
            <a:xfrm>
              <a:off x="1444710" y="2108328"/>
              <a:ext cx="3925495" cy="35012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0723667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5400" b="0" i="0" u="none" strike="noStrike" kern="0" cap="none" spc="0" normalizeH="0" baseline="0" noProof="0" dirty="0" err="1">
                  <a:ln w="0"/>
                  <a:solidFill>
                    <a:srgbClr val="005A9B"/>
                  </a:solidFill>
                  <a:effectLst/>
                  <a:uLnTx/>
                  <a:uFillTx/>
                  <a:latin typeface="TSTAR"/>
                </a:rPr>
                <a:t>Internationalisation</a:t>
              </a:r>
              <a:r>
                <a:rPr kumimoji="0" lang="de-DE" sz="5400" b="0" i="0" u="none" strike="noStrike" kern="0" cap="none" spc="0" normalizeH="0" baseline="0" noProof="0" dirty="0">
                  <a:ln w="0"/>
                  <a:solidFill>
                    <a:srgbClr val="005A9B"/>
                  </a:solidFill>
                  <a:effectLst/>
                  <a:uLnTx/>
                  <a:uFillTx/>
                  <a:latin typeface="TSTAR"/>
                </a:rPr>
                <a:t>    Sustainability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A5C5093-8696-84CE-5EB7-3D950F9E9FC6}"/>
                </a:ext>
              </a:extLst>
            </p:cNvPr>
            <p:cNvSpPr/>
            <p:nvPr/>
          </p:nvSpPr>
          <p:spPr>
            <a:xfrm>
              <a:off x="1391726" y="2531579"/>
              <a:ext cx="3925495" cy="35012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5400" b="0" i="0" u="none" strike="noStrike" kern="0" cap="none" spc="0" normalizeH="0" baseline="0" noProof="0" dirty="0">
                  <a:ln w="0"/>
                  <a:solidFill>
                    <a:srgbClr val="005A9B"/>
                  </a:solidFill>
                  <a:effectLst/>
                  <a:uLnTx/>
                  <a:uFillTx/>
                  <a:latin typeface="TSTAR"/>
                </a:rPr>
                <a:t>Entrepreneurship     </a:t>
              </a:r>
              <a:r>
                <a:rPr kumimoji="0" lang="de-DE" sz="5400" b="0" i="0" u="none" strike="noStrike" kern="0" cap="none" spc="0" normalizeH="0" baseline="0" noProof="0" dirty="0" err="1">
                  <a:ln w="0"/>
                  <a:solidFill>
                    <a:srgbClr val="005A9B"/>
                  </a:solidFill>
                  <a:effectLst/>
                  <a:uLnTx/>
                  <a:uFillTx/>
                  <a:latin typeface="TSTAR"/>
                </a:rPr>
                <a:t>Digitalisation</a:t>
              </a:r>
              <a:endParaRPr kumimoji="0" lang="de-DE" sz="5400" b="0" i="0" u="none" strike="noStrike" kern="0" cap="none" spc="0" normalizeH="0" baseline="0" noProof="0" dirty="0">
                <a:ln w="0"/>
                <a:solidFill>
                  <a:srgbClr val="005A9B"/>
                </a:solidFill>
                <a:effectLst/>
                <a:uLnTx/>
                <a:uFillTx/>
                <a:latin typeface="TSTAR"/>
              </a:endParaRPr>
            </a:p>
          </p:txBody>
        </p:sp>
        <p:sp>
          <p:nvSpPr>
            <p:cNvPr id="24" name="Teilkreis 23">
              <a:extLst>
                <a:ext uri="{FF2B5EF4-FFF2-40B4-BE49-F238E27FC236}">
                  <a16:creationId xmlns:a16="http://schemas.microsoft.com/office/drawing/2014/main" id="{BFC93416-FFF4-FAE5-97A1-71330972A753}"/>
                </a:ext>
              </a:extLst>
            </p:cNvPr>
            <p:cNvSpPr/>
            <p:nvPr/>
          </p:nvSpPr>
          <p:spPr>
            <a:xfrm rot="10800000">
              <a:off x="1889161" y="2415368"/>
              <a:ext cx="2998983" cy="2998983"/>
            </a:xfrm>
            <a:prstGeom prst="pie">
              <a:avLst>
                <a:gd name="adj1" fmla="val 0"/>
                <a:gd name="adj2" fmla="val 10814819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STAR"/>
                <a:ea typeface="+mn-ea"/>
                <a:cs typeface="+mn-cs"/>
              </a:endParaRPr>
            </a:p>
          </p:txBody>
        </p:sp>
        <p:sp>
          <p:nvSpPr>
            <p:cNvPr id="25" name="Teilkreis 24">
              <a:extLst>
                <a:ext uri="{FF2B5EF4-FFF2-40B4-BE49-F238E27FC236}">
                  <a16:creationId xmlns:a16="http://schemas.microsoft.com/office/drawing/2014/main" id="{4D096FFD-E683-5B22-F8BF-D624F0A8D733}"/>
                </a:ext>
              </a:extLst>
            </p:cNvPr>
            <p:cNvSpPr/>
            <p:nvPr/>
          </p:nvSpPr>
          <p:spPr>
            <a:xfrm>
              <a:off x="1692904" y="2526286"/>
              <a:ext cx="2998983" cy="2998983"/>
            </a:xfrm>
            <a:prstGeom prst="pie">
              <a:avLst>
                <a:gd name="adj1" fmla="val 8447356"/>
                <a:gd name="adj2" fmla="val 10814819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STAR"/>
                <a:ea typeface="+mn-ea"/>
                <a:cs typeface="+mn-cs"/>
              </a:endParaRPr>
            </a:p>
          </p:txBody>
        </p:sp>
        <p:sp>
          <p:nvSpPr>
            <p:cNvPr id="26" name="Teilkreis 25">
              <a:extLst>
                <a:ext uri="{FF2B5EF4-FFF2-40B4-BE49-F238E27FC236}">
                  <a16:creationId xmlns:a16="http://schemas.microsoft.com/office/drawing/2014/main" id="{E12C31A7-A397-2EEF-CC10-E5A9111BE99F}"/>
                </a:ext>
              </a:extLst>
            </p:cNvPr>
            <p:cNvSpPr/>
            <p:nvPr/>
          </p:nvSpPr>
          <p:spPr>
            <a:xfrm>
              <a:off x="1906794" y="2509977"/>
              <a:ext cx="2998983" cy="2998983"/>
            </a:xfrm>
            <a:prstGeom prst="pie">
              <a:avLst>
                <a:gd name="adj1" fmla="val 2588504"/>
                <a:gd name="adj2" fmla="val 8436053"/>
              </a:avLst>
            </a:prstGeom>
            <a:solidFill>
              <a:srgbClr val="005A9B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STAR"/>
                <a:ea typeface="+mn-ea"/>
                <a:cs typeface="+mn-cs"/>
              </a:endParaRPr>
            </a:p>
          </p:txBody>
        </p:sp>
        <p:sp>
          <p:nvSpPr>
            <p:cNvPr id="27" name="Teilkreis 26">
              <a:extLst>
                <a:ext uri="{FF2B5EF4-FFF2-40B4-BE49-F238E27FC236}">
                  <a16:creationId xmlns:a16="http://schemas.microsoft.com/office/drawing/2014/main" id="{DFCA7C38-B0B7-6918-1C3A-7E84E707275E}"/>
                </a:ext>
              </a:extLst>
            </p:cNvPr>
            <p:cNvSpPr/>
            <p:nvPr/>
          </p:nvSpPr>
          <p:spPr>
            <a:xfrm flipH="1">
              <a:off x="2171401" y="2552256"/>
              <a:ext cx="2998983" cy="2998983"/>
            </a:xfrm>
            <a:prstGeom prst="pie">
              <a:avLst>
                <a:gd name="adj1" fmla="val 8279224"/>
                <a:gd name="adj2" fmla="val 10814819"/>
              </a:avLst>
            </a:prstGeom>
            <a:solidFill>
              <a:srgbClr val="871932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STAR"/>
                <a:ea typeface="+mn-ea"/>
                <a:cs typeface="+mn-cs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7457FB9-93D6-B740-426D-325F532B50ED}"/>
                </a:ext>
              </a:extLst>
            </p:cNvPr>
            <p:cNvSpPr txBox="1"/>
            <p:nvPr/>
          </p:nvSpPr>
          <p:spPr>
            <a:xfrm>
              <a:off x="2326987" y="2867722"/>
              <a:ext cx="2125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latin typeface="TSTAR"/>
                </a:rPr>
                <a:t>Cross-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latin typeface="TSTAR"/>
                </a:rPr>
                <a:t>sectoral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kern="0" dirty="0" err="1">
                  <a:solidFill>
                    <a:srgbClr val="00599C"/>
                  </a:solidFill>
                  <a:latin typeface="TSTAR"/>
                </a:rPr>
                <a:t>study</a:t>
              </a:r>
              <a:r>
                <a:rPr lang="de-DE" sz="1200" kern="0" dirty="0">
                  <a:solidFill>
                    <a:srgbClr val="00599C"/>
                  </a:solidFill>
                  <a:latin typeface="TSTAR"/>
                </a:rPr>
                <a:t> </a:t>
              </a:r>
              <a:r>
                <a:rPr lang="de-DE" sz="1200" kern="0" dirty="0" err="1">
                  <a:solidFill>
                    <a:srgbClr val="00599C"/>
                  </a:solidFill>
                  <a:latin typeface="TSTAR"/>
                </a:rPr>
                <a:t>courses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/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15676F9-1FCA-DEDB-A07C-61B240F52F26}"/>
                </a:ext>
              </a:extLst>
            </p:cNvPr>
            <p:cNvSpPr txBox="1"/>
            <p:nvPr/>
          </p:nvSpPr>
          <p:spPr>
            <a:xfrm>
              <a:off x="2325126" y="3407251"/>
              <a:ext cx="2125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599C"/>
                  </a:solidFill>
                  <a:effectLst/>
                  <a:uLnTx/>
                  <a:uFillTx/>
                  <a:latin typeface="TSTAR"/>
                </a:rPr>
                <a:t>Focus: </a:t>
              </a:r>
              <a:r>
                <a:rPr lang="de-DE" sz="1200" kern="0" dirty="0">
                  <a:solidFill>
                    <a:srgbClr val="00599C"/>
                  </a:solidFill>
                  <a:latin typeface="TSTAR"/>
                </a:rPr>
                <a:t>Digital </a:t>
              </a:r>
              <a:r>
                <a:rPr lang="de-DE" sz="1200" kern="0" dirty="0" err="1">
                  <a:solidFill>
                    <a:srgbClr val="00599C"/>
                  </a:solidFill>
                  <a:latin typeface="TSTAR"/>
                </a:rPr>
                <a:t>skills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34EE006-A0BC-0D87-9F37-92A67B2EF6B9}"/>
                </a:ext>
              </a:extLst>
            </p:cNvPr>
            <p:cNvSpPr txBox="1"/>
            <p:nvPr/>
          </p:nvSpPr>
          <p:spPr>
            <a:xfrm>
              <a:off x="1812112" y="4063206"/>
              <a:ext cx="1141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STAR"/>
                </a:rPr>
                <a:t>Life Sciences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BD0842B-E389-6CCB-D7B1-1EECDB5AD0C8}"/>
                </a:ext>
              </a:extLst>
            </p:cNvPr>
            <p:cNvSpPr txBox="1"/>
            <p:nvPr/>
          </p:nvSpPr>
          <p:spPr>
            <a:xfrm>
              <a:off x="2876361" y="4527004"/>
              <a:ext cx="1026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STAR"/>
                </a:rPr>
                <a:t>Mobility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24F4915-404A-DEAF-6DED-C73C3DF98AFA}"/>
                </a:ext>
              </a:extLst>
            </p:cNvPr>
            <p:cNvSpPr txBox="1"/>
            <p:nvPr/>
          </p:nvSpPr>
          <p:spPr>
            <a:xfrm>
              <a:off x="3900365" y="4027521"/>
              <a:ext cx="119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STAR"/>
                </a:rPr>
                <a:t>Sustainable</a:t>
              </a:r>
              <a:r>
                <a:rPr kumimoji="0" lang="de-D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STAR"/>
                </a:rPr>
                <a:t> </a:t>
              </a:r>
              <a:r>
                <a:rPr lang="de-DE" sz="1200" kern="0" dirty="0">
                  <a:solidFill>
                    <a:prstClr val="white"/>
                  </a:solidFill>
                  <a:latin typeface="TSTAR"/>
                </a:rPr>
                <a:t>I</a:t>
              </a: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STAR"/>
                </a:rPr>
                <a:t>nfrastructure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STAR"/>
              </a:endParaRPr>
            </a:p>
          </p:txBody>
        </p:sp>
        <p:pic>
          <p:nvPicPr>
            <p:cNvPr id="33" name="Grafik 32" descr="Blatt Silhouette">
              <a:extLst>
                <a:ext uri="{FF2B5EF4-FFF2-40B4-BE49-F238E27FC236}">
                  <a16:creationId xmlns:a16="http://schemas.microsoft.com/office/drawing/2014/main" id="{CB2B1E4E-3A03-9CF1-0840-A63006B1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8481" y="4473604"/>
              <a:ext cx="370035" cy="370035"/>
            </a:xfrm>
            <a:prstGeom prst="rect">
              <a:avLst/>
            </a:prstGeom>
          </p:spPr>
        </p:pic>
        <p:pic>
          <p:nvPicPr>
            <p:cNvPr id="34" name="Grafik 33" descr="Taxi Silhouette">
              <a:extLst>
                <a:ext uri="{FF2B5EF4-FFF2-40B4-BE49-F238E27FC236}">
                  <a16:creationId xmlns:a16="http://schemas.microsoft.com/office/drawing/2014/main" id="{8E141671-1F34-0828-DE9E-6AE511A5A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39257" y="4823570"/>
              <a:ext cx="456623" cy="456623"/>
            </a:xfrm>
            <a:prstGeom prst="rect">
              <a:avLst/>
            </a:prstGeom>
          </p:spPr>
        </p:pic>
        <p:pic>
          <p:nvPicPr>
            <p:cNvPr id="35" name="Grafik 34" descr="Rechte und linke Gehirnhälfte Silhouette">
              <a:extLst>
                <a:ext uri="{FF2B5EF4-FFF2-40B4-BE49-F238E27FC236}">
                  <a16:creationId xmlns:a16="http://schemas.microsoft.com/office/drawing/2014/main" id="{F59817AE-F0AE-5582-7BEF-3651F95A3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84055" y="4330248"/>
              <a:ext cx="408902" cy="408902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28835A9-AFB6-A077-1457-3344818C4AF5}"/>
              </a:ext>
            </a:extLst>
          </p:cNvPr>
          <p:cNvGrpSpPr/>
          <p:nvPr/>
        </p:nvGrpSpPr>
        <p:grpSpPr>
          <a:xfrm>
            <a:off x="7792241" y="1033313"/>
            <a:ext cx="3952170" cy="5161267"/>
            <a:chOff x="7941099" y="1033313"/>
            <a:chExt cx="3952170" cy="5161267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D4D2C323-FEF0-4234-BC56-DFA8E18AE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4830" y="1033313"/>
              <a:ext cx="136736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de-DE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Expansion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altLang="de-DE" sz="2000" b="1" i="1" dirty="0">
                  <a:solidFill>
                    <a:prstClr val="white"/>
                  </a:solidFill>
                </a:rPr>
                <a:t>2023 : 2033</a:t>
              </a:r>
              <a:endParaRPr kumimoji="0" lang="de-DE" altLang="de-DE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8" name="Gruppierung 42">
              <a:extLst>
                <a:ext uri="{FF2B5EF4-FFF2-40B4-BE49-F238E27FC236}">
                  <a16:creationId xmlns:a16="http://schemas.microsoft.com/office/drawing/2014/main" id="{207467CB-0C65-B03B-2555-D2D775B6A419}"/>
                </a:ext>
              </a:extLst>
            </p:cNvPr>
            <p:cNvGrpSpPr/>
            <p:nvPr/>
          </p:nvGrpSpPr>
          <p:grpSpPr>
            <a:xfrm>
              <a:off x="7941099" y="1975897"/>
              <a:ext cx="900000" cy="900000"/>
              <a:chOff x="6661121" y="1953647"/>
              <a:chExt cx="900000" cy="900000"/>
            </a:xfrm>
          </p:grpSpPr>
          <p:sp>
            <p:nvSpPr>
              <p:cNvPr id="118" name="Oval 36">
                <a:extLst>
                  <a:ext uri="{FF2B5EF4-FFF2-40B4-BE49-F238E27FC236}">
                    <a16:creationId xmlns:a16="http://schemas.microsoft.com/office/drawing/2014/main" id="{07287ABC-4B53-4646-4D7E-552629081A06}"/>
                  </a:ext>
                </a:extLst>
              </p:cNvPr>
              <p:cNvSpPr/>
              <p:nvPr/>
            </p:nvSpPr>
            <p:spPr>
              <a:xfrm>
                <a:off x="6661121" y="1953647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BA3FBB78-6D5A-F6C9-537F-F9BDD11F10A3}"/>
                  </a:ext>
                </a:extLst>
              </p:cNvPr>
              <p:cNvSpPr/>
              <p:nvPr/>
            </p:nvSpPr>
            <p:spPr>
              <a:xfrm>
                <a:off x="6881731" y="2448614"/>
                <a:ext cx="4587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870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120" name="Gruppierung 132">
                <a:extLst>
                  <a:ext uri="{FF2B5EF4-FFF2-40B4-BE49-F238E27FC236}">
                    <a16:creationId xmlns:a16="http://schemas.microsoft.com/office/drawing/2014/main" id="{0AAED666-BDB3-265F-4EFF-BDB499D2AE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46467" y="2176187"/>
                <a:ext cx="329309" cy="226800"/>
                <a:chOff x="9927238" y="4781094"/>
                <a:chExt cx="815975" cy="561975"/>
              </a:xfrm>
            </p:grpSpPr>
            <p:sp>
              <p:nvSpPr>
                <p:cNvPr id="121" name="Freeform 51">
                  <a:extLst>
                    <a:ext uri="{FF2B5EF4-FFF2-40B4-BE49-F238E27FC236}">
                      <a16:creationId xmlns:a16="http://schemas.microsoft.com/office/drawing/2014/main" id="{161F4541-B2AD-EF69-87C7-2E9EE03CC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6488" y="4781094"/>
                  <a:ext cx="117475" cy="117475"/>
                </a:xfrm>
                <a:custGeom>
                  <a:avLst/>
                  <a:gdLst>
                    <a:gd name="T0" fmla="*/ 38 w 74"/>
                    <a:gd name="T1" fmla="*/ 74 h 74"/>
                    <a:gd name="T2" fmla="*/ 38 w 74"/>
                    <a:gd name="T3" fmla="*/ 74 h 74"/>
                    <a:gd name="T4" fmla="*/ 44 w 74"/>
                    <a:gd name="T5" fmla="*/ 74 h 74"/>
                    <a:gd name="T6" fmla="*/ 52 w 74"/>
                    <a:gd name="T7" fmla="*/ 72 h 74"/>
                    <a:gd name="T8" fmla="*/ 58 w 74"/>
                    <a:gd name="T9" fmla="*/ 68 h 74"/>
                    <a:gd name="T10" fmla="*/ 64 w 74"/>
                    <a:gd name="T11" fmla="*/ 64 h 74"/>
                    <a:gd name="T12" fmla="*/ 68 w 74"/>
                    <a:gd name="T13" fmla="*/ 58 h 74"/>
                    <a:gd name="T14" fmla="*/ 72 w 74"/>
                    <a:gd name="T15" fmla="*/ 52 h 74"/>
                    <a:gd name="T16" fmla="*/ 74 w 74"/>
                    <a:gd name="T17" fmla="*/ 44 h 74"/>
                    <a:gd name="T18" fmla="*/ 74 w 74"/>
                    <a:gd name="T19" fmla="*/ 38 h 74"/>
                    <a:gd name="T20" fmla="*/ 74 w 74"/>
                    <a:gd name="T21" fmla="*/ 38 h 74"/>
                    <a:gd name="T22" fmla="*/ 74 w 74"/>
                    <a:gd name="T23" fmla="*/ 30 h 74"/>
                    <a:gd name="T24" fmla="*/ 72 w 74"/>
                    <a:gd name="T25" fmla="*/ 22 h 74"/>
                    <a:gd name="T26" fmla="*/ 68 w 74"/>
                    <a:gd name="T27" fmla="*/ 16 h 74"/>
                    <a:gd name="T28" fmla="*/ 64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8 w 74"/>
                    <a:gd name="T37" fmla="*/ 0 h 74"/>
                    <a:gd name="T38" fmla="*/ 38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8 h 74"/>
                    <a:gd name="T56" fmla="*/ 0 w 74"/>
                    <a:gd name="T57" fmla="*/ 38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4 h 74"/>
                    <a:gd name="T66" fmla="*/ 16 w 74"/>
                    <a:gd name="T67" fmla="*/ 68 h 74"/>
                    <a:gd name="T68" fmla="*/ 22 w 74"/>
                    <a:gd name="T69" fmla="*/ 72 h 74"/>
                    <a:gd name="T70" fmla="*/ 30 w 74"/>
                    <a:gd name="T71" fmla="*/ 74 h 74"/>
                    <a:gd name="T72" fmla="*/ 38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8" y="74"/>
                      </a:moveTo>
                      <a:lnTo>
                        <a:pt x="38" y="74"/>
                      </a:lnTo>
                      <a:lnTo>
                        <a:pt x="44" y="74"/>
                      </a:lnTo>
                      <a:lnTo>
                        <a:pt x="52" y="72"/>
                      </a:lnTo>
                      <a:lnTo>
                        <a:pt x="58" y="68"/>
                      </a:lnTo>
                      <a:lnTo>
                        <a:pt x="64" y="64"/>
                      </a:lnTo>
                      <a:lnTo>
                        <a:pt x="68" y="58"/>
                      </a:lnTo>
                      <a:lnTo>
                        <a:pt x="72" y="52"/>
                      </a:lnTo>
                      <a:lnTo>
                        <a:pt x="74" y="44"/>
                      </a:lnTo>
                      <a:lnTo>
                        <a:pt x="74" y="38"/>
                      </a:lnTo>
                      <a:lnTo>
                        <a:pt x="74" y="38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8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3">
                  <a:extLst>
                    <a:ext uri="{FF2B5EF4-FFF2-40B4-BE49-F238E27FC236}">
                      <a16:creationId xmlns:a16="http://schemas.microsoft.com/office/drawing/2014/main" id="{E8A34222-3544-C714-7EAF-AED49B94F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7913" y="4917619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90 w 110"/>
                    <a:gd name="T9" fmla="*/ 202 h 202"/>
                    <a:gd name="T10" fmla="*/ 90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90" y="202"/>
                      </a:lnTo>
                      <a:lnTo>
                        <a:pt x="90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Line 54">
                  <a:extLst>
                    <a:ext uri="{FF2B5EF4-FFF2-40B4-BE49-F238E27FC236}">
                      <a16:creationId xmlns:a16="http://schemas.microsoft.com/office/drawing/2014/main" id="{37BF9AC4-8E59-6E2F-F49C-CF181B8AC5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27238" y="5343069"/>
                  <a:ext cx="815975" cy="0"/>
                </a:xfrm>
                <a:prstGeom prst="line">
                  <a:avLst/>
                </a:prstGeom>
                <a:noFill/>
                <a:ln w="25400">
                  <a:solidFill>
                    <a:srgbClr val="00599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EB6D8E8B-2008-AB04-024A-63EAFA848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2488" y="5016044"/>
                  <a:ext cx="625475" cy="260350"/>
                </a:xfrm>
                <a:custGeom>
                  <a:avLst/>
                  <a:gdLst>
                    <a:gd name="T0" fmla="*/ 0 w 394"/>
                    <a:gd name="T1" fmla="*/ 8 h 164"/>
                    <a:gd name="T2" fmla="*/ 0 w 394"/>
                    <a:gd name="T3" fmla="*/ 122 h 164"/>
                    <a:gd name="T4" fmla="*/ 0 w 394"/>
                    <a:gd name="T5" fmla="*/ 134 h 164"/>
                    <a:gd name="T6" fmla="*/ 0 w 394"/>
                    <a:gd name="T7" fmla="*/ 138 h 164"/>
                    <a:gd name="T8" fmla="*/ 0 w 394"/>
                    <a:gd name="T9" fmla="*/ 148 h 164"/>
                    <a:gd name="T10" fmla="*/ 0 w 394"/>
                    <a:gd name="T11" fmla="*/ 148 h 164"/>
                    <a:gd name="T12" fmla="*/ 0 w 394"/>
                    <a:gd name="T13" fmla="*/ 154 h 164"/>
                    <a:gd name="T14" fmla="*/ 4 w 394"/>
                    <a:gd name="T15" fmla="*/ 160 h 164"/>
                    <a:gd name="T16" fmla="*/ 10 w 394"/>
                    <a:gd name="T17" fmla="*/ 164 h 164"/>
                    <a:gd name="T18" fmla="*/ 16 w 394"/>
                    <a:gd name="T19" fmla="*/ 164 h 164"/>
                    <a:gd name="T20" fmla="*/ 40 w 394"/>
                    <a:gd name="T21" fmla="*/ 164 h 164"/>
                    <a:gd name="T22" fmla="*/ 40 w 394"/>
                    <a:gd name="T23" fmla="*/ 164 h 164"/>
                    <a:gd name="T24" fmla="*/ 46 w 394"/>
                    <a:gd name="T25" fmla="*/ 164 h 164"/>
                    <a:gd name="T26" fmla="*/ 50 w 394"/>
                    <a:gd name="T27" fmla="*/ 160 h 164"/>
                    <a:gd name="T28" fmla="*/ 54 w 394"/>
                    <a:gd name="T29" fmla="*/ 154 h 164"/>
                    <a:gd name="T30" fmla="*/ 56 w 394"/>
                    <a:gd name="T31" fmla="*/ 148 h 164"/>
                    <a:gd name="T32" fmla="*/ 56 w 394"/>
                    <a:gd name="T33" fmla="*/ 148 h 164"/>
                    <a:gd name="T34" fmla="*/ 56 w 394"/>
                    <a:gd name="T35" fmla="*/ 146 h 164"/>
                    <a:gd name="T36" fmla="*/ 332 w 394"/>
                    <a:gd name="T37" fmla="*/ 146 h 164"/>
                    <a:gd name="T38" fmla="*/ 332 w 394"/>
                    <a:gd name="T39" fmla="*/ 146 h 164"/>
                    <a:gd name="T40" fmla="*/ 338 w 394"/>
                    <a:gd name="T41" fmla="*/ 146 h 164"/>
                    <a:gd name="T42" fmla="*/ 338 w 394"/>
                    <a:gd name="T43" fmla="*/ 148 h 164"/>
                    <a:gd name="T44" fmla="*/ 338 w 394"/>
                    <a:gd name="T45" fmla="*/ 148 h 164"/>
                    <a:gd name="T46" fmla="*/ 340 w 394"/>
                    <a:gd name="T47" fmla="*/ 154 h 164"/>
                    <a:gd name="T48" fmla="*/ 344 w 394"/>
                    <a:gd name="T49" fmla="*/ 160 h 164"/>
                    <a:gd name="T50" fmla="*/ 348 w 394"/>
                    <a:gd name="T51" fmla="*/ 164 h 164"/>
                    <a:gd name="T52" fmla="*/ 354 w 394"/>
                    <a:gd name="T53" fmla="*/ 164 h 164"/>
                    <a:gd name="T54" fmla="*/ 378 w 394"/>
                    <a:gd name="T55" fmla="*/ 164 h 164"/>
                    <a:gd name="T56" fmla="*/ 378 w 394"/>
                    <a:gd name="T57" fmla="*/ 164 h 164"/>
                    <a:gd name="T58" fmla="*/ 384 w 394"/>
                    <a:gd name="T59" fmla="*/ 164 h 164"/>
                    <a:gd name="T60" fmla="*/ 390 w 394"/>
                    <a:gd name="T61" fmla="*/ 160 h 164"/>
                    <a:gd name="T62" fmla="*/ 394 w 394"/>
                    <a:gd name="T63" fmla="*/ 154 h 164"/>
                    <a:gd name="T64" fmla="*/ 394 w 394"/>
                    <a:gd name="T65" fmla="*/ 148 h 164"/>
                    <a:gd name="T66" fmla="*/ 394 w 394"/>
                    <a:gd name="T67" fmla="*/ 148 h 164"/>
                    <a:gd name="T68" fmla="*/ 394 w 394"/>
                    <a:gd name="T69" fmla="*/ 138 h 164"/>
                    <a:gd name="T70" fmla="*/ 394 w 394"/>
                    <a:gd name="T71" fmla="*/ 134 h 164"/>
                    <a:gd name="T72" fmla="*/ 394 w 394"/>
                    <a:gd name="T73" fmla="*/ 8 h 164"/>
                    <a:gd name="T74" fmla="*/ 394 w 394"/>
                    <a:gd name="T75" fmla="*/ 0 h 164"/>
                    <a:gd name="T76" fmla="*/ 386 w 394"/>
                    <a:gd name="T77" fmla="*/ 0 h 164"/>
                    <a:gd name="T78" fmla="*/ 8 w 394"/>
                    <a:gd name="T79" fmla="*/ 0 h 164"/>
                    <a:gd name="T80" fmla="*/ 0 w 394"/>
                    <a:gd name="T81" fmla="*/ 0 h 164"/>
                    <a:gd name="T82" fmla="*/ 0 w 394"/>
                    <a:gd name="T83" fmla="*/ 8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94" h="164">
                      <a:moveTo>
                        <a:pt x="0" y="8"/>
                      </a:moveTo>
                      <a:lnTo>
                        <a:pt x="0" y="122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54"/>
                      </a:lnTo>
                      <a:lnTo>
                        <a:pt x="4" y="160"/>
                      </a:lnTo>
                      <a:lnTo>
                        <a:pt x="10" y="164"/>
                      </a:lnTo>
                      <a:lnTo>
                        <a:pt x="16" y="164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46" y="164"/>
                      </a:lnTo>
                      <a:lnTo>
                        <a:pt x="50" y="160"/>
                      </a:lnTo>
                      <a:lnTo>
                        <a:pt x="54" y="154"/>
                      </a:lnTo>
                      <a:lnTo>
                        <a:pt x="56" y="148"/>
                      </a:lnTo>
                      <a:lnTo>
                        <a:pt x="56" y="148"/>
                      </a:lnTo>
                      <a:lnTo>
                        <a:pt x="56" y="146"/>
                      </a:lnTo>
                      <a:lnTo>
                        <a:pt x="332" y="146"/>
                      </a:lnTo>
                      <a:lnTo>
                        <a:pt x="332" y="146"/>
                      </a:lnTo>
                      <a:lnTo>
                        <a:pt x="338" y="146"/>
                      </a:lnTo>
                      <a:lnTo>
                        <a:pt x="338" y="148"/>
                      </a:lnTo>
                      <a:lnTo>
                        <a:pt x="338" y="148"/>
                      </a:lnTo>
                      <a:lnTo>
                        <a:pt x="340" y="154"/>
                      </a:lnTo>
                      <a:lnTo>
                        <a:pt x="344" y="160"/>
                      </a:lnTo>
                      <a:lnTo>
                        <a:pt x="348" y="164"/>
                      </a:lnTo>
                      <a:lnTo>
                        <a:pt x="354" y="164"/>
                      </a:lnTo>
                      <a:lnTo>
                        <a:pt x="378" y="164"/>
                      </a:lnTo>
                      <a:lnTo>
                        <a:pt x="378" y="164"/>
                      </a:lnTo>
                      <a:lnTo>
                        <a:pt x="384" y="164"/>
                      </a:lnTo>
                      <a:lnTo>
                        <a:pt x="390" y="160"/>
                      </a:lnTo>
                      <a:lnTo>
                        <a:pt x="394" y="154"/>
                      </a:lnTo>
                      <a:lnTo>
                        <a:pt x="394" y="148"/>
                      </a:lnTo>
                      <a:lnTo>
                        <a:pt x="394" y="148"/>
                      </a:lnTo>
                      <a:lnTo>
                        <a:pt x="394" y="138"/>
                      </a:lnTo>
                      <a:lnTo>
                        <a:pt x="394" y="134"/>
                      </a:lnTo>
                      <a:lnTo>
                        <a:pt x="394" y="8"/>
                      </a:lnTo>
                      <a:lnTo>
                        <a:pt x="394" y="0"/>
                      </a:lnTo>
                      <a:lnTo>
                        <a:pt x="38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56">
                  <a:extLst>
                    <a:ext uri="{FF2B5EF4-FFF2-40B4-BE49-F238E27FC236}">
                      <a16:creationId xmlns:a16="http://schemas.microsoft.com/office/drawing/2014/main" id="{EEFEED4C-62A2-9350-7A17-7785ABB54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2488" y="5016044"/>
                  <a:ext cx="625475" cy="260350"/>
                </a:xfrm>
                <a:custGeom>
                  <a:avLst/>
                  <a:gdLst>
                    <a:gd name="T0" fmla="*/ 0 w 394"/>
                    <a:gd name="T1" fmla="*/ 8 h 164"/>
                    <a:gd name="T2" fmla="*/ 0 w 394"/>
                    <a:gd name="T3" fmla="*/ 122 h 164"/>
                    <a:gd name="T4" fmla="*/ 0 w 394"/>
                    <a:gd name="T5" fmla="*/ 134 h 164"/>
                    <a:gd name="T6" fmla="*/ 0 w 394"/>
                    <a:gd name="T7" fmla="*/ 138 h 164"/>
                    <a:gd name="T8" fmla="*/ 0 w 394"/>
                    <a:gd name="T9" fmla="*/ 148 h 164"/>
                    <a:gd name="T10" fmla="*/ 0 w 394"/>
                    <a:gd name="T11" fmla="*/ 148 h 164"/>
                    <a:gd name="T12" fmla="*/ 0 w 394"/>
                    <a:gd name="T13" fmla="*/ 154 h 164"/>
                    <a:gd name="T14" fmla="*/ 4 w 394"/>
                    <a:gd name="T15" fmla="*/ 160 h 164"/>
                    <a:gd name="T16" fmla="*/ 10 w 394"/>
                    <a:gd name="T17" fmla="*/ 164 h 164"/>
                    <a:gd name="T18" fmla="*/ 16 w 394"/>
                    <a:gd name="T19" fmla="*/ 164 h 164"/>
                    <a:gd name="T20" fmla="*/ 40 w 394"/>
                    <a:gd name="T21" fmla="*/ 164 h 164"/>
                    <a:gd name="T22" fmla="*/ 40 w 394"/>
                    <a:gd name="T23" fmla="*/ 164 h 164"/>
                    <a:gd name="T24" fmla="*/ 46 w 394"/>
                    <a:gd name="T25" fmla="*/ 164 h 164"/>
                    <a:gd name="T26" fmla="*/ 50 w 394"/>
                    <a:gd name="T27" fmla="*/ 160 h 164"/>
                    <a:gd name="T28" fmla="*/ 54 w 394"/>
                    <a:gd name="T29" fmla="*/ 154 h 164"/>
                    <a:gd name="T30" fmla="*/ 56 w 394"/>
                    <a:gd name="T31" fmla="*/ 148 h 164"/>
                    <a:gd name="T32" fmla="*/ 56 w 394"/>
                    <a:gd name="T33" fmla="*/ 148 h 164"/>
                    <a:gd name="T34" fmla="*/ 56 w 394"/>
                    <a:gd name="T35" fmla="*/ 146 h 164"/>
                    <a:gd name="T36" fmla="*/ 332 w 394"/>
                    <a:gd name="T37" fmla="*/ 146 h 164"/>
                    <a:gd name="T38" fmla="*/ 332 w 394"/>
                    <a:gd name="T39" fmla="*/ 146 h 164"/>
                    <a:gd name="T40" fmla="*/ 338 w 394"/>
                    <a:gd name="T41" fmla="*/ 146 h 164"/>
                    <a:gd name="T42" fmla="*/ 338 w 394"/>
                    <a:gd name="T43" fmla="*/ 148 h 164"/>
                    <a:gd name="T44" fmla="*/ 338 w 394"/>
                    <a:gd name="T45" fmla="*/ 148 h 164"/>
                    <a:gd name="T46" fmla="*/ 340 w 394"/>
                    <a:gd name="T47" fmla="*/ 154 h 164"/>
                    <a:gd name="T48" fmla="*/ 344 w 394"/>
                    <a:gd name="T49" fmla="*/ 160 h 164"/>
                    <a:gd name="T50" fmla="*/ 348 w 394"/>
                    <a:gd name="T51" fmla="*/ 164 h 164"/>
                    <a:gd name="T52" fmla="*/ 354 w 394"/>
                    <a:gd name="T53" fmla="*/ 164 h 164"/>
                    <a:gd name="T54" fmla="*/ 378 w 394"/>
                    <a:gd name="T55" fmla="*/ 164 h 164"/>
                    <a:gd name="T56" fmla="*/ 378 w 394"/>
                    <a:gd name="T57" fmla="*/ 164 h 164"/>
                    <a:gd name="T58" fmla="*/ 384 w 394"/>
                    <a:gd name="T59" fmla="*/ 164 h 164"/>
                    <a:gd name="T60" fmla="*/ 390 w 394"/>
                    <a:gd name="T61" fmla="*/ 160 h 164"/>
                    <a:gd name="T62" fmla="*/ 394 w 394"/>
                    <a:gd name="T63" fmla="*/ 154 h 164"/>
                    <a:gd name="T64" fmla="*/ 394 w 394"/>
                    <a:gd name="T65" fmla="*/ 148 h 164"/>
                    <a:gd name="T66" fmla="*/ 394 w 394"/>
                    <a:gd name="T67" fmla="*/ 148 h 164"/>
                    <a:gd name="T68" fmla="*/ 394 w 394"/>
                    <a:gd name="T69" fmla="*/ 138 h 164"/>
                    <a:gd name="T70" fmla="*/ 394 w 394"/>
                    <a:gd name="T71" fmla="*/ 134 h 164"/>
                    <a:gd name="T72" fmla="*/ 394 w 394"/>
                    <a:gd name="T73" fmla="*/ 8 h 164"/>
                    <a:gd name="T74" fmla="*/ 394 w 394"/>
                    <a:gd name="T75" fmla="*/ 0 h 164"/>
                    <a:gd name="T76" fmla="*/ 386 w 394"/>
                    <a:gd name="T77" fmla="*/ 0 h 164"/>
                    <a:gd name="T78" fmla="*/ 8 w 394"/>
                    <a:gd name="T79" fmla="*/ 0 h 164"/>
                    <a:gd name="T80" fmla="*/ 0 w 394"/>
                    <a:gd name="T81" fmla="*/ 0 h 164"/>
                    <a:gd name="T82" fmla="*/ 0 w 394"/>
                    <a:gd name="T83" fmla="*/ 8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94" h="164">
                      <a:moveTo>
                        <a:pt x="0" y="8"/>
                      </a:moveTo>
                      <a:lnTo>
                        <a:pt x="0" y="122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54"/>
                      </a:lnTo>
                      <a:lnTo>
                        <a:pt x="4" y="160"/>
                      </a:lnTo>
                      <a:lnTo>
                        <a:pt x="10" y="164"/>
                      </a:lnTo>
                      <a:lnTo>
                        <a:pt x="16" y="164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46" y="164"/>
                      </a:lnTo>
                      <a:lnTo>
                        <a:pt x="50" y="160"/>
                      </a:lnTo>
                      <a:lnTo>
                        <a:pt x="54" y="154"/>
                      </a:lnTo>
                      <a:lnTo>
                        <a:pt x="56" y="148"/>
                      </a:lnTo>
                      <a:lnTo>
                        <a:pt x="56" y="148"/>
                      </a:lnTo>
                      <a:lnTo>
                        <a:pt x="56" y="146"/>
                      </a:lnTo>
                      <a:lnTo>
                        <a:pt x="332" y="146"/>
                      </a:lnTo>
                      <a:lnTo>
                        <a:pt x="332" y="146"/>
                      </a:lnTo>
                      <a:lnTo>
                        <a:pt x="338" y="146"/>
                      </a:lnTo>
                      <a:lnTo>
                        <a:pt x="338" y="148"/>
                      </a:lnTo>
                      <a:lnTo>
                        <a:pt x="338" y="148"/>
                      </a:lnTo>
                      <a:lnTo>
                        <a:pt x="340" y="154"/>
                      </a:lnTo>
                      <a:lnTo>
                        <a:pt x="344" y="160"/>
                      </a:lnTo>
                      <a:lnTo>
                        <a:pt x="348" y="164"/>
                      </a:lnTo>
                      <a:lnTo>
                        <a:pt x="354" y="164"/>
                      </a:lnTo>
                      <a:lnTo>
                        <a:pt x="378" y="164"/>
                      </a:lnTo>
                      <a:lnTo>
                        <a:pt x="378" y="164"/>
                      </a:lnTo>
                      <a:lnTo>
                        <a:pt x="384" y="164"/>
                      </a:lnTo>
                      <a:lnTo>
                        <a:pt x="390" y="160"/>
                      </a:lnTo>
                      <a:lnTo>
                        <a:pt x="394" y="154"/>
                      </a:lnTo>
                      <a:lnTo>
                        <a:pt x="394" y="148"/>
                      </a:lnTo>
                      <a:lnTo>
                        <a:pt x="394" y="148"/>
                      </a:lnTo>
                      <a:lnTo>
                        <a:pt x="394" y="138"/>
                      </a:lnTo>
                      <a:lnTo>
                        <a:pt x="394" y="134"/>
                      </a:lnTo>
                      <a:lnTo>
                        <a:pt x="394" y="8"/>
                      </a:lnTo>
                      <a:lnTo>
                        <a:pt x="394" y="0"/>
                      </a:lnTo>
                      <a:lnTo>
                        <a:pt x="38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9" name="Gruppierung 43">
              <a:extLst>
                <a:ext uri="{FF2B5EF4-FFF2-40B4-BE49-F238E27FC236}">
                  <a16:creationId xmlns:a16="http://schemas.microsoft.com/office/drawing/2014/main" id="{0BA71088-4CB3-26BA-8F4B-FBD027C8187A}"/>
                </a:ext>
              </a:extLst>
            </p:cNvPr>
            <p:cNvGrpSpPr/>
            <p:nvPr/>
          </p:nvGrpSpPr>
          <p:grpSpPr>
            <a:xfrm>
              <a:off x="10993269" y="1975897"/>
              <a:ext cx="900000" cy="900000"/>
              <a:chOff x="9741673" y="1880988"/>
              <a:chExt cx="900000" cy="900000"/>
            </a:xfrm>
          </p:grpSpPr>
          <p:sp>
            <p:nvSpPr>
              <p:cNvPr id="110" name="Oval 123">
                <a:extLst>
                  <a:ext uri="{FF2B5EF4-FFF2-40B4-BE49-F238E27FC236}">
                    <a16:creationId xmlns:a16="http://schemas.microsoft.com/office/drawing/2014/main" id="{699283AF-F226-A50E-675D-44DB2AC942BB}"/>
                  </a:ext>
                </a:extLst>
              </p:cNvPr>
              <p:cNvSpPr/>
              <p:nvPr/>
            </p:nvSpPr>
            <p:spPr>
              <a:xfrm>
                <a:off x="9741673" y="1880988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111" name="Gruppierung 124">
                <a:extLst>
                  <a:ext uri="{FF2B5EF4-FFF2-40B4-BE49-F238E27FC236}">
                    <a16:creationId xmlns:a16="http://schemas.microsoft.com/office/drawing/2014/main" id="{D2CEEB9D-0A53-0C89-B089-B0C189ADF9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930317" y="2021447"/>
                <a:ext cx="522712" cy="360000"/>
                <a:chOff x="9927238" y="4781094"/>
                <a:chExt cx="815975" cy="561975"/>
              </a:xfrm>
            </p:grpSpPr>
            <p:sp>
              <p:nvSpPr>
                <p:cNvPr id="113" name="Freeform 51">
                  <a:extLst>
                    <a:ext uri="{FF2B5EF4-FFF2-40B4-BE49-F238E27FC236}">
                      <a16:creationId xmlns:a16="http://schemas.microsoft.com/office/drawing/2014/main" id="{85445933-B0E2-0616-EB88-119DC9538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6488" y="4781094"/>
                  <a:ext cx="117475" cy="117475"/>
                </a:xfrm>
                <a:custGeom>
                  <a:avLst/>
                  <a:gdLst>
                    <a:gd name="T0" fmla="*/ 38 w 74"/>
                    <a:gd name="T1" fmla="*/ 74 h 74"/>
                    <a:gd name="T2" fmla="*/ 38 w 74"/>
                    <a:gd name="T3" fmla="*/ 74 h 74"/>
                    <a:gd name="T4" fmla="*/ 44 w 74"/>
                    <a:gd name="T5" fmla="*/ 74 h 74"/>
                    <a:gd name="T6" fmla="*/ 52 w 74"/>
                    <a:gd name="T7" fmla="*/ 72 h 74"/>
                    <a:gd name="T8" fmla="*/ 58 w 74"/>
                    <a:gd name="T9" fmla="*/ 68 h 74"/>
                    <a:gd name="T10" fmla="*/ 64 w 74"/>
                    <a:gd name="T11" fmla="*/ 64 h 74"/>
                    <a:gd name="T12" fmla="*/ 68 w 74"/>
                    <a:gd name="T13" fmla="*/ 58 h 74"/>
                    <a:gd name="T14" fmla="*/ 72 w 74"/>
                    <a:gd name="T15" fmla="*/ 52 h 74"/>
                    <a:gd name="T16" fmla="*/ 74 w 74"/>
                    <a:gd name="T17" fmla="*/ 44 h 74"/>
                    <a:gd name="T18" fmla="*/ 74 w 74"/>
                    <a:gd name="T19" fmla="*/ 38 h 74"/>
                    <a:gd name="T20" fmla="*/ 74 w 74"/>
                    <a:gd name="T21" fmla="*/ 38 h 74"/>
                    <a:gd name="T22" fmla="*/ 74 w 74"/>
                    <a:gd name="T23" fmla="*/ 30 h 74"/>
                    <a:gd name="T24" fmla="*/ 72 w 74"/>
                    <a:gd name="T25" fmla="*/ 22 h 74"/>
                    <a:gd name="T26" fmla="*/ 68 w 74"/>
                    <a:gd name="T27" fmla="*/ 16 h 74"/>
                    <a:gd name="T28" fmla="*/ 64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8 w 74"/>
                    <a:gd name="T37" fmla="*/ 0 h 74"/>
                    <a:gd name="T38" fmla="*/ 38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8 h 74"/>
                    <a:gd name="T56" fmla="*/ 0 w 74"/>
                    <a:gd name="T57" fmla="*/ 38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4 h 74"/>
                    <a:gd name="T66" fmla="*/ 16 w 74"/>
                    <a:gd name="T67" fmla="*/ 68 h 74"/>
                    <a:gd name="T68" fmla="*/ 22 w 74"/>
                    <a:gd name="T69" fmla="*/ 72 h 74"/>
                    <a:gd name="T70" fmla="*/ 30 w 74"/>
                    <a:gd name="T71" fmla="*/ 74 h 74"/>
                    <a:gd name="T72" fmla="*/ 38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8" y="74"/>
                      </a:moveTo>
                      <a:lnTo>
                        <a:pt x="38" y="74"/>
                      </a:lnTo>
                      <a:lnTo>
                        <a:pt x="44" y="74"/>
                      </a:lnTo>
                      <a:lnTo>
                        <a:pt x="52" y="72"/>
                      </a:lnTo>
                      <a:lnTo>
                        <a:pt x="58" y="68"/>
                      </a:lnTo>
                      <a:lnTo>
                        <a:pt x="64" y="64"/>
                      </a:lnTo>
                      <a:lnTo>
                        <a:pt x="68" y="58"/>
                      </a:lnTo>
                      <a:lnTo>
                        <a:pt x="72" y="52"/>
                      </a:lnTo>
                      <a:lnTo>
                        <a:pt x="74" y="44"/>
                      </a:lnTo>
                      <a:lnTo>
                        <a:pt x="74" y="38"/>
                      </a:lnTo>
                      <a:lnTo>
                        <a:pt x="74" y="38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4"/>
                      </a:lnTo>
                      <a:lnTo>
                        <a:pt x="16" y="68"/>
                      </a:lnTo>
                      <a:lnTo>
                        <a:pt x="22" y="72"/>
                      </a:lnTo>
                      <a:lnTo>
                        <a:pt x="30" y="74"/>
                      </a:lnTo>
                      <a:lnTo>
                        <a:pt x="38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53">
                  <a:extLst>
                    <a:ext uri="{FF2B5EF4-FFF2-40B4-BE49-F238E27FC236}">
                      <a16:creationId xmlns:a16="http://schemas.microsoft.com/office/drawing/2014/main" id="{48F6AE47-C8F1-9FB0-5CF2-258D190C9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7913" y="4917619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90 w 110"/>
                    <a:gd name="T9" fmla="*/ 202 h 202"/>
                    <a:gd name="T10" fmla="*/ 90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90" y="202"/>
                      </a:lnTo>
                      <a:lnTo>
                        <a:pt x="90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Line 54">
                  <a:extLst>
                    <a:ext uri="{FF2B5EF4-FFF2-40B4-BE49-F238E27FC236}">
                      <a16:creationId xmlns:a16="http://schemas.microsoft.com/office/drawing/2014/main" id="{E9587EEE-B99F-3F8D-1E66-7EB4E635C6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27238" y="5343069"/>
                  <a:ext cx="815975" cy="0"/>
                </a:xfrm>
                <a:prstGeom prst="line">
                  <a:avLst/>
                </a:prstGeom>
                <a:noFill/>
                <a:ln w="25400">
                  <a:solidFill>
                    <a:srgbClr val="00599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55">
                  <a:extLst>
                    <a:ext uri="{FF2B5EF4-FFF2-40B4-BE49-F238E27FC236}">
                      <a16:creationId xmlns:a16="http://schemas.microsoft.com/office/drawing/2014/main" id="{ECF385CB-EE3F-3163-BEC6-1388CA77D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2488" y="5016044"/>
                  <a:ext cx="625475" cy="260350"/>
                </a:xfrm>
                <a:custGeom>
                  <a:avLst/>
                  <a:gdLst>
                    <a:gd name="T0" fmla="*/ 0 w 394"/>
                    <a:gd name="T1" fmla="*/ 8 h 164"/>
                    <a:gd name="T2" fmla="*/ 0 w 394"/>
                    <a:gd name="T3" fmla="*/ 122 h 164"/>
                    <a:gd name="T4" fmla="*/ 0 w 394"/>
                    <a:gd name="T5" fmla="*/ 134 h 164"/>
                    <a:gd name="T6" fmla="*/ 0 w 394"/>
                    <a:gd name="T7" fmla="*/ 138 h 164"/>
                    <a:gd name="T8" fmla="*/ 0 w 394"/>
                    <a:gd name="T9" fmla="*/ 148 h 164"/>
                    <a:gd name="T10" fmla="*/ 0 w 394"/>
                    <a:gd name="T11" fmla="*/ 148 h 164"/>
                    <a:gd name="T12" fmla="*/ 0 w 394"/>
                    <a:gd name="T13" fmla="*/ 154 h 164"/>
                    <a:gd name="T14" fmla="*/ 4 w 394"/>
                    <a:gd name="T15" fmla="*/ 160 h 164"/>
                    <a:gd name="T16" fmla="*/ 10 w 394"/>
                    <a:gd name="T17" fmla="*/ 164 h 164"/>
                    <a:gd name="T18" fmla="*/ 16 w 394"/>
                    <a:gd name="T19" fmla="*/ 164 h 164"/>
                    <a:gd name="T20" fmla="*/ 40 w 394"/>
                    <a:gd name="T21" fmla="*/ 164 h 164"/>
                    <a:gd name="T22" fmla="*/ 40 w 394"/>
                    <a:gd name="T23" fmla="*/ 164 h 164"/>
                    <a:gd name="T24" fmla="*/ 46 w 394"/>
                    <a:gd name="T25" fmla="*/ 164 h 164"/>
                    <a:gd name="T26" fmla="*/ 50 w 394"/>
                    <a:gd name="T27" fmla="*/ 160 h 164"/>
                    <a:gd name="T28" fmla="*/ 54 w 394"/>
                    <a:gd name="T29" fmla="*/ 154 h 164"/>
                    <a:gd name="T30" fmla="*/ 56 w 394"/>
                    <a:gd name="T31" fmla="*/ 148 h 164"/>
                    <a:gd name="T32" fmla="*/ 56 w 394"/>
                    <a:gd name="T33" fmla="*/ 148 h 164"/>
                    <a:gd name="T34" fmla="*/ 56 w 394"/>
                    <a:gd name="T35" fmla="*/ 146 h 164"/>
                    <a:gd name="T36" fmla="*/ 332 w 394"/>
                    <a:gd name="T37" fmla="*/ 146 h 164"/>
                    <a:gd name="T38" fmla="*/ 332 w 394"/>
                    <a:gd name="T39" fmla="*/ 146 h 164"/>
                    <a:gd name="T40" fmla="*/ 338 w 394"/>
                    <a:gd name="T41" fmla="*/ 146 h 164"/>
                    <a:gd name="T42" fmla="*/ 338 w 394"/>
                    <a:gd name="T43" fmla="*/ 148 h 164"/>
                    <a:gd name="T44" fmla="*/ 338 w 394"/>
                    <a:gd name="T45" fmla="*/ 148 h 164"/>
                    <a:gd name="T46" fmla="*/ 340 w 394"/>
                    <a:gd name="T47" fmla="*/ 154 h 164"/>
                    <a:gd name="T48" fmla="*/ 344 w 394"/>
                    <a:gd name="T49" fmla="*/ 160 h 164"/>
                    <a:gd name="T50" fmla="*/ 348 w 394"/>
                    <a:gd name="T51" fmla="*/ 164 h 164"/>
                    <a:gd name="T52" fmla="*/ 354 w 394"/>
                    <a:gd name="T53" fmla="*/ 164 h 164"/>
                    <a:gd name="T54" fmla="*/ 378 w 394"/>
                    <a:gd name="T55" fmla="*/ 164 h 164"/>
                    <a:gd name="T56" fmla="*/ 378 w 394"/>
                    <a:gd name="T57" fmla="*/ 164 h 164"/>
                    <a:gd name="T58" fmla="*/ 384 w 394"/>
                    <a:gd name="T59" fmla="*/ 164 h 164"/>
                    <a:gd name="T60" fmla="*/ 390 w 394"/>
                    <a:gd name="T61" fmla="*/ 160 h 164"/>
                    <a:gd name="T62" fmla="*/ 394 w 394"/>
                    <a:gd name="T63" fmla="*/ 154 h 164"/>
                    <a:gd name="T64" fmla="*/ 394 w 394"/>
                    <a:gd name="T65" fmla="*/ 148 h 164"/>
                    <a:gd name="T66" fmla="*/ 394 w 394"/>
                    <a:gd name="T67" fmla="*/ 148 h 164"/>
                    <a:gd name="T68" fmla="*/ 394 w 394"/>
                    <a:gd name="T69" fmla="*/ 138 h 164"/>
                    <a:gd name="T70" fmla="*/ 394 w 394"/>
                    <a:gd name="T71" fmla="*/ 134 h 164"/>
                    <a:gd name="T72" fmla="*/ 394 w 394"/>
                    <a:gd name="T73" fmla="*/ 8 h 164"/>
                    <a:gd name="T74" fmla="*/ 394 w 394"/>
                    <a:gd name="T75" fmla="*/ 0 h 164"/>
                    <a:gd name="T76" fmla="*/ 386 w 394"/>
                    <a:gd name="T77" fmla="*/ 0 h 164"/>
                    <a:gd name="T78" fmla="*/ 8 w 394"/>
                    <a:gd name="T79" fmla="*/ 0 h 164"/>
                    <a:gd name="T80" fmla="*/ 0 w 394"/>
                    <a:gd name="T81" fmla="*/ 0 h 164"/>
                    <a:gd name="T82" fmla="*/ 0 w 394"/>
                    <a:gd name="T83" fmla="*/ 8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94" h="164">
                      <a:moveTo>
                        <a:pt x="0" y="8"/>
                      </a:moveTo>
                      <a:lnTo>
                        <a:pt x="0" y="122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54"/>
                      </a:lnTo>
                      <a:lnTo>
                        <a:pt x="4" y="160"/>
                      </a:lnTo>
                      <a:lnTo>
                        <a:pt x="10" y="164"/>
                      </a:lnTo>
                      <a:lnTo>
                        <a:pt x="16" y="164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46" y="164"/>
                      </a:lnTo>
                      <a:lnTo>
                        <a:pt x="50" y="160"/>
                      </a:lnTo>
                      <a:lnTo>
                        <a:pt x="54" y="154"/>
                      </a:lnTo>
                      <a:lnTo>
                        <a:pt x="56" y="148"/>
                      </a:lnTo>
                      <a:lnTo>
                        <a:pt x="56" y="148"/>
                      </a:lnTo>
                      <a:lnTo>
                        <a:pt x="56" y="146"/>
                      </a:lnTo>
                      <a:lnTo>
                        <a:pt x="332" y="146"/>
                      </a:lnTo>
                      <a:lnTo>
                        <a:pt x="332" y="146"/>
                      </a:lnTo>
                      <a:lnTo>
                        <a:pt x="338" y="146"/>
                      </a:lnTo>
                      <a:lnTo>
                        <a:pt x="338" y="148"/>
                      </a:lnTo>
                      <a:lnTo>
                        <a:pt x="338" y="148"/>
                      </a:lnTo>
                      <a:lnTo>
                        <a:pt x="340" y="154"/>
                      </a:lnTo>
                      <a:lnTo>
                        <a:pt x="344" y="160"/>
                      </a:lnTo>
                      <a:lnTo>
                        <a:pt x="348" y="164"/>
                      </a:lnTo>
                      <a:lnTo>
                        <a:pt x="354" y="164"/>
                      </a:lnTo>
                      <a:lnTo>
                        <a:pt x="378" y="164"/>
                      </a:lnTo>
                      <a:lnTo>
                        <a:pt x="378" y="164"/>
                      </a:lnTo>
                      <a:lnTo>
                        <a:pt x="384" y="164"/>
                      </a:lnTo>
                      <a:lnTo>
                        <a:pt x="390" y="160"/>
                      </a:lnTo>
                      <a:lnTo>
                        <a:pt x="394" y="154"/>
                      </a:lnTo>
                      <a:lnTo>
                        <a:pt x="394" y="148"/>
                      </a:lnTo>
                      <a:lnTo>
                        <a:pt x="394" y="148"/>
                      </a:lnTo>
                      <a:lnTo>
                        <a:pt x="394" y="138"/>
                      </a:lnTo>
                      <a:lnTo>
                        <a:pt x="394" y="134"/>
                      </a:lnTo>
                      <a:lnTo>
                        <a:pt x="394" y="8"/>
                      </a:lnTo>
                      <a:lnTo>
                        <a:pt x="394" y="0"/>
                      </a:lnTo>
                      <a:lnTo>
                        <a:pt x="38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56">
                  <a:extLst>
                    <a:ext uri="{FF2B5EF4-FFF2-40B4-BE49-F238E27FC236}">
                      <a16:creationId xmlns:a16="http://schemas.microsoft.com/office/drawing/2014/main" id="{43B86C3E-7DB2-8E06-09E1-FB79010F7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2488" y="5016044"/>
                  <a:ext cx="625475" cy="260350"/>
                </a:xfrm>
                <a:custGeom>
                  <a:avLst/>
                  <a:gdLst>
                    <a:gd name="T0" fmla="*/ 0 w 394"/>
                    <a:gd name="T1" fmla="*/ 8 h 164"/>
                    <a:gd name="T2" fmla="*/ 0 w 394"/>
                    <a:gd name="T3" fmla="*/ 122 h 164"/>
                    <a:gd name="T4" fmla="*/ 0 w 394"/>
                    <a:gd name="T5" fmla="*/ 134 h 164"/>
                    <a:gd name="T6" fmla="*/ 0 w 394"/>
                    <a:gd name="T7" fmla="*/ 138 h 164"/>
                    <a:gd name="T8" fmla="*/ 0 w 394"/>
                    <a:gd name="T9" fmla="*/ 148 h 164"/>
                    <a:gd name="T10" fmla="*/ 0 w 394"/>
                    <a:gd name="T11" fmla="*/ 148 h 164"/>
                    <a:gd name="T12" fmla="*/ 0 w 394"/>
                    <a:gd name="T13" fmla="*/ 154 h 164"/>
                    <a:gd name="T14" fmla="*/ 4 w 394"/>
                    <a:gd name="T15" fmla="*/ 160 h 164"/>
                    <a:gd name="T16" fmla="*/ 10 w 394"/>
                    <a:gd name="T17" fmla="*/ 164 h 164"/>
                    <a:gd name="T18" fmla="*/ 16 w 394"/>
                    <a:gd name="T19" fmla="*/ 164 h 164"/>
                    <a:gd name="T20" fmla="*/ 40 w 394"/>
                    <a:gd name="T21" fmla="*/ 164 h 164"/>
                    <a:gd name="T22" fmla="*/ 40 w 394"/>
                    <a:gd name="T23" fmla="*/ 164 h 164"/>
                    <a:gd name="T24" fmla="*/ 46 w 394"/>
                    <a:gd name="T25" fmla="*/ 164 h 164"/>
                    <a:gd name="T26" fmla="*/ 50 w 394"/>
                    <a:gd name="T27" fmla="*/ 160 h 164"/>
                    <a:gd name="T28" fmla="*/ 54 w 394"/>
                    <a:gd name="T29" fmla="*/ 154 h 164"/>
                    <a:gd name="T30" fmla="*/ 56 w 394"/>
                    <a:gd name="T31" fmla="*/ 148 h 164"/>
                    <a:gd name="T32" fmla="*/ 56 w 394"/>
                    <a:gd name="T33" fmla="*/ 148 h 164"/>
                    <a:gd name="T34" fmla="*/ 56 w 394"/>
                    <a:gd name="T35" fmla="*/ 146 h 164"/>
                    <a:gd name="T36" fmla="*/ 332 w 394"/>
                    <a:gd name="T37" fmla="*/ 146 h 164"/>
                    <a:gd name="T38" fmla="*/ 332 w 394"/>
                    <a:gd name="T39" fmla="*/ 146 h 164"/>
                    <a:gd name="T40" fmla="*/ 338 w 394"/>
                    <a:gd name="T41" fmla="*/ 146 h 164"/>
                    <a:gd name="T42" fmla="*/ 338 w 394"/>
                    <a:gd name="T43" fmla="*/ 148 h 164"/>
                    <a:gd name="T44" fmla="*/ 338 w 394"/>
                    <a:gd name="T45" fmla="*/ 148 h 164"/>
                    <a:gd name="T46" fmla="*/ 340 w 394"/>
                    <a:gd name="T47" fmla="*/ 154 h 164"/>
                    <a:gd name="T48" fmla="*/ 344 w 394"/>
                    <a:gd name="T49" fmla="*/ 160 h 164"/>
                    <a:gd name="T50" fmla="*/ 348 w 394"/>
                    <a:gd name="T51" fmla="*/ 164 h 164"/>
                    <a:gd name="T52" fmla="*/ 354 w 394"/>
                    <a:gd name="T53" fmla="*/ 164 h 164"/>
                    <a:gd name="T54" fmla="*/ 378 w 394"/>
                    <a:gd name="T55" fmla="*/ 164 h 164"/>
                    <a:gd name="T56" fmla="*/ 378 w 394"/>
                    <a:gd name="T57" fmla="*/ 164 h 164"/>
                    <a:gd name="T58" fmla="*/ 384 w 394"/>
                    <a:gd name="T59" fmla="*/ 164 h 164"/>
                    <a:gd name="T60" fmla="*/ 390 w 394"/>
                    <a:gd name="T61" fmla="*/ 160 h 164"/>
                    <a:gd name="T62" fmla="*/ 394 w 394"/>
                    <a:gd name="T63" fmla="*/ 154 h 164"/>
                    <a:gd name="T64" fmla="*/ 394 w 394"/>
                    <a:gd name="T65" fmla="*/ 148 h 164"/>
                    <a:gd name="T66" fmla="*/ 394 w 394"/>
                    <a:gd name="T67" fmla="*/ 148 h 164"/>
                    <a:gd name="T68" fmla="*/ 394 w 394"/>
                    <a:gd name="T69" fmla="*/ 138 h 164"/>
                    <a:gd name="T70" fmla="*/ 394 w 394"/>
                    <a:gd name="T71" fmla="*/ 134 h 164"/>
                    <a:gd name="T72" fmla="*/ 394 w 394"/>
                    <a:gd name="T73" fmla="*/ 8 h 164"/>
                    <a:gd name="T74" fmla="*/ 394 w 394"/>
                    <a:gd name="T75" fmla="*/ 0 h 164"/>
                    <a:gd name="T76" fmla="*/ 386 w 394"/>
                    <a:gd name="T77" fmla="*/ 0 h 164"/>
                    <a:gd name="T78" fmla="*/ 8 w 394"/>
                    <a:gd name="T79" fmla="*/ 0 h 164"/>
                    <a:gd name="T80" fmla="*/ 0 w 394"/>
                    <a:gd name="T81" fmla="*/ 0 h 164"/>
                    <a:gd name="T82" fmla="*/ 0 w 394"/>
                    <a:gd name="T83" fmla="*/ 8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94" h="164">
                      <a:moveTo>
                        <a:pt x="0" y="8"/>
                      </a:moveTo>
                      <a:lnTo>
                        <a:pt x="0" y="122"/>
                      </a:lnTo>
                      <a:lnTo>
                        <a:pt x="0" y="134"/>
                      </a:lnTo>
                      <a:lnTo>
                        <a:pt x="0" y="138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54"/>
                      </a:lnTo>
                      <a:lnTo>
                        <a:pt x="4" y="160"/>
                      </a:lnTo>
                      <a:lnTo>
                        <a:pt x="10" y="164"/>
                      </a:lnTo>
                      <a:lnTo>
                        <a:pt x="16" y="164"/>
                      </a:lnTo>
                      <a:lnTo>
                        <a:pt x="40" y="164"/>
                      </a:lnTo>
                      <a:lnTo>
                        <a:pt x="40" y="164"/>
                      </a:lnTo>
                      <a:lnTo>
                        <a:pt x="46" y="164"/>
                      </a:lnTo>
                      <a:lnTo>
                        <a:pt x="50" y="160"/>
                      </a:lnTo>
                      <a:lnTo>
                        <a:pt x="54" y="154"/>
                      </a:lnTo>
                      <a:lnTo>
                        <a:pt x="56" y="148"/>
                      </a:lnTo>
                      <a:lnTo>
                        <a:pt x="56" y="148"/>
                      </a:lnTo>
                      <a:lnTo>
                        <a:pt x="56" y="146"/>
                      </a:lnTo>
                      <a:lnTo>
                        <a:pt x="332" y="146"/>
                      </a:lnTo>
                      <a:lnTo>
                        <a:pt x="332" y="146"/>
                      </a:lnTo>
                      <a:lnTo>
                        <a:pt x="338" y="146"/>
                      </a:lnTo>
                      <a:lnTo>
                        <a:pt x="338" y="148"/>
                      </a:lnTo>
                      <a:lnTo>
                        <a:pt x="338" y="148"/>
                      </a:lnTo>
                      <a:lnTo>
                        <a:pt x="340" y="154"/>
                      </a:lnTo>
                      <a:lnTo>
                        <a:pt x="344" y="160"/>
                      </a:lnTo>
                      <a:lnTo>
                        <a:pt x="348" y="164"/>
                      </a:lnTo>
                      <a:lnTo>
                        <a:pt x="354" y="164"/>
                      </a:lnTo>
                      <a:lnTo>
                        <a:pt x="378" y="164"/>
                      </a:lnTo>
                      <a:lnTo>
                        <a:pt x="378" y="164"/>
                      </a:lnTo>
                      <a:lnTo>
                        <a:pt x="384" y="164"/>
                      </a:lnTo>
                      <a:lnTo>
                        <a:pt x="390" y="160"/>
                      </a:lnTo>
                      <a:lnTo>
                        <a:pt x="394" y="154"/>
                      </a:lnTo>
                      <a:lnTo>
                        <a:pt x="394" y="148"/>
                      </a:lnTo>
                      <a:lnTo>
                        <a:pt x="394" y="148"/>
                      </a:lnTo>
                      <a:lnTo>
                        <a:pt x="394" y="138"/>
                      </a:lnTo>
                      <a:lnTo>
                        <a:pt x="394" y="134"/>
                      </a:lnTo>
                      <a:lnTo>
                        <a:pt x="394" y="8"/>
                      </a:lnTo>
                      <a:lnTo>
                        <a:pt x="394" y="0"/>
                      </a:lnTo>
                      <a:lnTo>
                        <a:pt x="386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2B6E7561-E79F-D771-3F37-78960D4EC77F}"/>
                  </a:ext>
                </a:extLst>
              </p:cNvPr>
              <p:cNvSpPr/>
              <p:nvPr/>
            </p:nvSpPr>
            <p:spPr>
              <a:xfrm>
                <a:off x="9741673" y="2382899"/>
                <a:ext cx="9000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1.000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</p:grp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0A8FED0-4705-B6D3-06B1-EAA60DE349EA}"/>
                </a:ext>
              </a:extLst>
            </p:cNvPr>
            <p:cNvSpPr/>
            <p:nvPr/>
          </p:nvSpPr>
          <p:spPr>
            <a:xfrm>
              <a:off x="9367342" y="2171556"/>
              <a:ext cx="11161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de-DE" sz="1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rPr>
                <a:t>Employee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zidenz-Grotesk Next Regular"/>
                <a:ea typeface="+mn-ea"/>
                <a:cs typeface="+mn-cs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33235F2-E0AD-A551-43F9-274A942A4D39}"/>
                </a:ext>
              </a:extLst>
            </p:cNvPr>
            <p:cNvSpPr/>
            <p:nvPr/>
          </p:nvSpPr>
          <p:spPr>
            <a:xfrm>
              <a:off x="9409330" y="3277861"/>
              <a:ext cx="10234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de-DE" sz="1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rPr>
                <a:t>Faculties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zidenz-Grotesk Next Regular"/>
                <a:ea typeface="+mn-ea"/>
                <a:cs typeface="+mn-cs"/>
              </a:endParaRPr>
            </a:p>
          </p:txBody>
        </p:sp>
        <p:grpSp>
          <p:nvGrpSpPr>
            <p:cNvPr id="42" name="Gruppierung 44">
              <a:extLst>
                <a:ext uri="{FF2B5EF4-FFF2-40B4-BE49-F238E27FC236}">
                  <a16:creationId xmlns:a16="http://schemas.microsoft.com/office/drawing/2014/main" id="{D8912149-0131-4549-D260-CBB42E23BCA4}"/>
                </a:ext>
              </a:extLst>
            </p:cNvPr>
            <p:cNvGrpSpPr/>
            <p:nvPr/>
          </p:nvGrpSpPr>
          <p:grpSpPr>
            <a:xfrm>
              <a:off x="7941099" y="3082125"/>
              <a:ext cx="900000" cy="900000"/>
              <a:chOff x="6661638" y="3148783"/>
              <a:chExt cx="900000" cy="900000"/>
            </a:xfrm>
          </p:grpSpPr>
          <p:sp>
            <p:nvSpPr>
              <p:cNvPr id="98" name="Oval 149">
                <a:extLst>
                  <a:ext uri="{FF2B5EF4-FFF2-40B4-BE49-F238E27FC236}">
                    <a16:creationId xmlns:a16="http://schemas.microsoft.com/office/drawing/2014/main" id="{C4B92515-2000-EB91-A8F9-24B6E5B22E0E}"/>
                  </a:ext>
                </a:extLst>
              </p:cNvPr>
              <p:cNvSpPr/>
              <p:nvPr/>
            </p:nvSpPr>
            <p:spPr>
              <a:xfrm>
                <a:off x="6661638" y="3148783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417F4B92-A292-E00A-EB47-7A7323AC3390}"/>
                  </a:ext>
                </a:extLst>
              </p:cNvPr>
              <p:cNvSpPr/>
              <p:nvPr/>
            </p:nvSpPr>
            <p:spPr>
              <a:xfrm>
                <a:off x="6973619" y="3630604"/>
                <a:ext cx="2760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de-DE" sz="1400" i="1" dirty="0">
                    <a:solidFill>
                      <a:srgbClr val="00599C"/>
                    </a:solidFill>
                    <a:latin typeface="Akzidenz-Grotesk Next Regular"/>
                  </a:rPr>
                  <a:t>6</a:t>
                </a:r>
              </a:p>
            </p:txBody>
          </p:sp>
          <p:grpSp>
            <p:nvGrpSpPr>
              <p:cNvPr id="100" name="Gruppierung 40">
                <a:extLst>
                  <a:ext uri="{FF2B5EF4-FFF2-40B4-BE49-F238E27FC236}">
                    <a16:creationId xmlns:a16="http://schemas.microsoft.com/office/drawing/2014/main" id="{AD3D8C2B-B23F-1F03-A291-A825C0E6F6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50339" y="3345957"/>
                <a:ext cx="322598" cy="295200"/>
                <a:chOff x="8082463" y="3553167"/>
                <a:chExt cx="432753" cy="397450"/>
              </a:xfrm>
            </p:grpSpPr>
            <p:grpSp>
              <p:nvGrpSpPr>
                <p:cNvPr id="101" name="Gruppierung 143">
                  <a:extLst>
                    <a:ext uri="{FF2B5EF4-FFF2-40B4-BE49-F238E27FC236}">
                      <a16:creationId xmlns:a16="http://schemas.microsoft.com/office/drawing/2014/main" id="{A1DB8679-D963-874E-F438-E699619C1C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188681" y="3733907"/>
                  <a:ext cx="219563" cy="130682"/>
                  <a:chOff x="3046961" y="4185782"/>
                  <a:chExt cx="1082674" cy="644524"/>
                </a:xfrm>
              </p:grpSpPr>
              <p:sp>
                <p:nvSpPr>
                  <p:cNvPr id="107" name="Freeform 7">
                    <a:extLst>
                      <a:ext uri="{FF2B5EF4-FFF2-40B4-BE49-F238E27FC236}">
                        <a16:creationId xmlns:a16="http://schemas.microsoft.com/office/drawing/2014/main" id="{D0CCFB4B-093B-AD82-B053-38BE21A48B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6961" y="4185782"/>
                    <a:ext cx="1082674" cy="301625"/>
                  </a:xfrm>
                  <a:custGeom>
                    <a:avLst/>
                    <a:gdLst>
                      <a:gd name="T0" fmla="*/ 11 w 350"/>
                      <a:gd name="T1" fmla="*/ 34 h 97"/>
                      <a:gd name="T2" fmla="*/ 23 w 350"/>
                      <a:gd name="T3" fmla="*/ 37 h 97"/>
                      <a:gd name="T4" fmla="*/ 96 w 350"/>
                      <a:gd name="T5" fmla="*/ 52 h 97"/>
                      <a:gd name="T6" fmla="*/ 155 w 350"/>
                      <a:gd name="T7" fmla="*/ 64 h 97"/>
                      <a:gd name="T8" fmla="*/ 195 w 350"/>
                      <a:gd name="T9" fmla="*/ 64 h 97"/>
                      <a:gd name="T10" fmla="*/ 254 w 350"/>
                      <a:gd name="T11" fmla="*/ 52 h 97"/>
                      <a:gd name="T12" fmla="*/ 284 w 350"/>
                      <a:gd name="T13" fmla="*/ 46 h 97"/>
                      <a:gd name="T14" fmla="*/ 284 w 350"/>
                      <a:gd name="T15" fmla="*/ 58 h 97"/>
                      <a:gd name="T16" fmla="*/ 284 w 350"/>
                      <a:gd name="T17" fmla="*/ 76 h 97"/>
                      <a:gd name="T18" fmla="*/ 281 w 350"/>
                      <a:gd name="T19" fmla="*/ 77 h 97"/>
                      <a:gd name="T20" fmla="*/ 279 w 350"/>
                      <a:gd name="T21" fmla="*/ 84 h 97"/>
                      <a:gd name="T22" fmla="*/ 285 w 350"/>
                      <a:gd name="T23" fmla="*/ 93 h 97"/>
                      <a:gd name="T24" fmla="*/ 292 w 350"/>
                      <a:gd name="T25" fmla="*/ 97 h 97"/>
                      <a:gd name="T26" fmla="*/ 299 w 350"/>
                      <a:gd name="T27" fmla="*/ 93 h 97"/>
                      <a:gd name="T28" fmla="*/ 304 w 350"/>
                      <a:gd name="T29" fmla="*/ 84 h 97"/>
                      <a:gd name="T30" fmla="*/ 302 w 350"/>
                      <a:gd name="T31" fmla="*/ 77 h 97"/>
                      <a:gd name="T32" fmla="*/ 299 w 350"/>
                      <a:gd name="T33" fmla="*/ 76 h 97"/>
                      <a:gd name="T34" fmla="*/ 299 w 350"/>
                      <a:gd name="T35" fmla="*/ 43 h 97"/>
                      <a:gd name="T36" fmla="*/ 326 w 350"/>
                      <a:gd name="T37" fmla="*/ 37 h 97"/>
                      <a:gd name="T38" fmla="*/ 339 w 350"/>
                      <a:gd name="T39" fmla="*/ 34 h 97"/>
                      <a:gd name="T40" fmla="*/ 338 w 350"/>
                      <a:gd name="T41" fmla="*/ 27 h 97"/>
                      <a:gd name="T42" fmla="*/ 195 w 350"/>
                      <a:gd name="T43" fmla="*/ 2 h 97"/>
                      <a:gd name="T44" fmla="*/ 154 w 350"/>
                      <a:gd name="T45" fmla="*/ 2 h 97"/>
                      <a:gd name="T46" fmla="*/ 11 w 350"/>
                      <a:gd name="T47" fmla="*/ 27 h 97"/>
                      <a:gd name="T48" fmla="*/ 11 w 350"/>
                      <a:gd name="T49" fmla="*/ 34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50" h="97">
                        <a:moveTo>
                          <a:pt x="11" y="34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96" y="52"/>
                          <a:pt x="96" y="52"/>
                          <a:pt x="96" y="52"/>
                        </a:cubicBezTo>
                        <a:cubicBezTo>
                          <a:pt x="155" y="64"/>
                          <a:pt x="155" y="64"/>
                          <a:pt x="155" y="64"/>
                        </a:cubicBezTo>
                        <a:cubicBezTo>
                          <a:pt x="166" y="66"/>
                          <a:pt x="184" y="66"/>
                          <a:pt x="195" y="64"/>
                        </a:cubicBezTo>
                        <a:cubicBezTo>
                          <a:pt x="254" y="52"/>
                          <a:pt x="254" y="52"/>
                          <a:pt x="254" y="52"/>
                        </a:cubicBezTo>
                        <a:cubicBezTo>
                          <a:pt x="284" y="46"/>
                          <a:pt x="284" y="46"/>
                          <a:pt x="284" y="46"/>
                        </a:cubicBezTo>
                        <a:cubicBezTo>
                          <a:pt x="284" y="58"/>
                          <a:pt x="284" y="58"/>
                          <a:pt x="284" y="58"/>
                        </a:cubicBezTo>
                        <a:cubicBezTo>
                          <a:pt x="284" y="76"/>
                          <a:pt x="284" y="76"/>
                          <a:pt x="284" y="76"/>
                        </a:cubicBezTo>
                        <a:cubicBezTo>
                          <a:pt x="281" y="76"/>
                          <a:pt x="281" y="77"/>
                          <a:pt x="281" y="77"/>
                        </a:cubicBezTo>
                        <a:cubicBezTo>
                          <a:pt x="279" y="79"/>
                          <a:pt x="278" y="82"/>
                          <a:pt x="279" y="84"/>
                        </a:cubicBezTo>
                        <a:cubicBezTo>
                          <a:pt x="285" y="93"/>
                          <a:pt x="285" y="93"/>
                          <a:pt x="285" y="93"/>
                        </a:cubicBezTo>
                        <a:cubicBezTo>
                          <a:pt x="286" y="95"/>
                          <a:pt x="289" y="97"/>
                          <a:pt x="292" y="97"/>
                        </a:cubicBezTo>
                        <a:cubicBezTo>
                          <a:pt x="294" y="97"/>
                          <a:pt x="298" y="95"/>
                          <a:pt x="299" y="93"/>
                        </a:cubicBezTo>
                        <a:cubicBezTo>
                          <a:pt x="304" y="84"/>
                          <a:pt x="304" y="84"/>
                          <a:pt x="304" y="84"/>
                        </a:cubicBezTo>
                        <a:cubicBezTo>
                          <a:pt x="305" y="82"/>
                          <a:pt x="304" y="79"/>
                          <a:pt x="302" y="77"/>
                        </a:cubicBezTo>
                        <a:cubicBezTo>
                          <a:pt x="302" y="77"/>
                          <a:pt x="302" y="76"/>
                          <a:pt x="299" y="76"/>
                        </a:cubicBezTo>
                        <a:cubicBezTo>
                          <a:pt x="299" y="43"/>
                          <a:pt x="299" y="43"/>
                          <a:pt x="299" y="43"/>
                        </a:cubicBezTo>
                        <a:cubicBezTo>
                          <a:pt x="326" y="37"/>
                          <a:pt x="326" y="37"/>
                          <a:pt x="326" y="37"/>
                        </a:cubicBezTo>
                        <a:cubicBezTo>
                          <a:pt x="339" y="34"/>
                          <a:pt x="339" y="34"/>
                          <a:pt x="339" y="34"/>
                        </a:cubicBezTo>
                        <a:cubicBezTo>
                          <a:pt x="350" y="32"/>
                          <a:pt x="350" y="29"/>
                          <a:pt x="338" y="27"/>
                        </a:cubicBezTo>
                        <a:cubicBezTo>
                          <a:pt x="195" y="2"/>
                          <a:pt x="195" y="2"/>
                          <a:pt x="195" y="2"/>
                        </a:cubicBezTo>
                        <a:cubicBezTo>
                          <a:pt x="184" y="0"/>
                          <a:pt x="166" y="0"/>
                          <a:pt x="154" y="2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0" y="29"/>
                          <a:pt x="0" y="32"/>
                          <a:pt x="11" y="34"/>
                        </a:cubicBezTo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Freeform 8">
                    <a:extLst>
                      <a:ext uri="{FF2B5EF4-FFF2-40B4-BE49-F238E27FC236}">
                        <a16:creationId xmlns:a16="http://schemas.microsoft.com/office/drawing/2014/main" id="{3F2871E8-D6EA-7C94-DE09-B0B65074EE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124" y="4409619"/>
                    <a:ext cx="512762" cy="420687"/>
                  </a:xfrm>
                  <a:custGeom>
                    <a:avLst/>
                    <a:gdLst>
                      <a:gd name="T0" fmla="*/ 166 w 166"/>
                      <a:gd name="T1" fmla="*/ 100 h 136"/>
                      <a:gd name="T2" fmla="*/ 162 w 166"/>
                      <a:gd name="T3" fmla="*/ 0 h 136"/>
                      <a:gd name="T4" fmla="*/ 103 w 166"/>
                      <a:gd name="T5" fmla="*/ 12 h 136"/>
                      <a:gd name="T6" fmla="*/ 102 w 166"/>
                      <a:gd name="T7" fmla="*/ 12 h 136"/>
                      <a:gd name="T8" fmla="*/ 96 w 166"/>
                      <a:gd name="T9" fmla="*/ 13 h 136"/>
                      <a:gd name="T10" fmla="*/ 93 w 166"/>
                      <a:gd name="T11" fmla="*/ 13 h 136"/>
                      <a:gd name="T12" fmla="*/ 75 w 166"/>
                      <a:gd name="T13" fmla="*/ 13 h 136"/>
                      <a:gd name="T14" fmla="*/ 65 w 166"/>
                      <a:gd name="T15" fmla="*/ 12 h 136"/>
                      <a:gd name="T16" fmla="*/ 63 w 166"/>
                      <a:gd name="T17" fmla="*/ 12 h 136"/>
                      <a:gd name="T18" fmla="*/ 4 w 166"/>
                      <a:gd name="T19" fmla="*/ 0 h 136"/>
                      <a:gd name="T20" fmla="*/ 0 w 166"/>
                      <a:gd name="T21" fmla="*/ 100 h 136"/>
                      <a:gd name="T22" fmla="*/ 3 w 166"/>
                      <a:gd name="T23" fmla="*/ 107 h 136"/>
                      <a:gd name="T24" fmla="*/ 83 w 166"/>
                      <a:gd name="T25" fmla="*/ 136 h 136"/>
                      <a:gd name="T26" fmla="*/ 163 w 166"/>
                      <a:gd name="T27" fmla="*/ 107 h 136"/>
                      <a:gd name="T28" fmla="*/ 166 w 166"/>
                      <a:gd name="T29" fmla="*/ 10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66" h="136">
                        <a:moveTo>
                          <a:pt x="166" y="100"/>
                        </a:moveTo>
                        <a:cubicBezTo>
                          <a:pt x="162" y="0"/>
                          <a:pt x="162" y="0"/>
                          <a:pt x="162" y="0"/>
                        </a:cubicBezTo>
                        <a:cubicBezTo>
                          <a:pt x="103" y="12"/>
                          <a:pt x="103" y="12"/>
                          <a:pt x="103" y="12"/>
                        </a:cubicBezTo>
                        <a:cubicBezTo>
                          <a:pt x="103" y="12"/>
                          <a:pt x="103" y="12"/>
                          <a:pt x="102" y="12"/>
                        </a:cubicBezTo>
                        <a:cubicBezTo>
                          <a:pt x="100" y="12"/>
                          <a:pt x="98" y="13"/>
                          <a:pt x="96" y="13"/>
                        </a:cubicBezTo>
                        <a:cubicBezTo>
                          <a:pt x="95" y="13"/>
                          <a:pt x="94" y="13"/>
                          <a:pt x="93" y="13"/>
                        </a:cubicBezTo>
                        <a:cubicBezTo>
                          <a:pt x="87" y="13"/>
                          <a:pt x="81" y="14"/>
                          <a:pt x="75" y="13"/>
                        </a:cubicBezTo>
                        <a:cubicBezTo>
                          <a:pt x="71" y="13"/>
                          <a:pt x="68" y="13"/>
                          <a:pt x="65" y="12"/>
                        </a:cubicBezTo>
                        <a:cubicBezTo>
                          <a:pt x="64" y="12"/>
                          <a:pt x="63" y="12"/>
                          <a:pt x="63" y="12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2"/>
                          <a:pt x="2" y="105"/>
                          <a:pt x="3" y="107"/>
                        </a:cubicBezTo>
                        <a:cubicBezTo>
                          <a:pt x="3" y="107"/>
                          <a:pt x="38" y="136"/>
                          <a:pt x="83" y="136"/>
                        </a:cubicBezTo>
                        <a:cubicBezTo>
                          <a:pt x="127" y="136"/>
                          <a:pt x="163" y="107"/>
                          <a:pt x="163" y="107"/>
                        </a:cubicBezTo>
                        <a:cubicBezTo>
                          <a:pt x="164" y="105"/>
                          <a:pt x="166" y="102"/>
                          <a:pt x="166" y="100"/>
                        </a:cubicBezTo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 9">
                    <a:extLst>
                      <a:ext uri="{FF2B5EF4-FFF2-40B4-BE49-F238E27FC236}">
                        <a16:creationId xmlns:a16="http://schemas.microsoft.com/office/drawing/2014/main" id="{ACE1E4A1-71AE-AFDF-A8A5-D4FAB8C63C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8973" y="4517569"/>
                    <a:ext cx="80962" cy="130175"/>
                  </a:xfrm>
                  <a:custGeom>
                    <a:avLst/>
                    <a:gdLst>
                      <a:gd name="T0" fmla="*/ 0 w 26"/>
                      <a:gd name="T1" fmla="*/ 32 h 42"/>
                      <a:gd name="T2" fmla="*/ 2 w 26"/>
                      <a:gd name="T3" fmla="*/ 39 h 42"/>
                      <a:gd name="T4" fmla="*/ 13 w 26"/>
                      <a:gd name="T5" fmla="*/ 42 h 42"/>
                      <a:gd name="T6" fmla="*/ 23 w 26"/>
                      <a:gd name="T7" fmla="*/ 39 h 42"/>
                      <a:gd name="T8" fmla="*/ 25 w 26"/>
                      <a:gd name="T9" fmla="*/ 32 h 42"/>
                      <a:gd name="T10" fmla="*/ 17 w 26"/>
                      <a:gd name="T11" fmla="*/ 4 h 42"/>
                      <a:gd name="T12" fmla="*/ 13 w 26"/>
                      <a:gd name="T13" fmla="*/ 0 h 42"/>
                      <a:gd name="T14" fmla="*/ 8 w 26"/>
                      <a:gd name="T15" fmla="*/ 4 h 42"/>
                      <a:gd name="T16" fmla="*/ 0 w 26"/>
                      <a:gd name="T17" fmla="*/ 3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" h="42">
                        <a:moveTo>
                          <a:pt x="0" y="32"/>
                        </a:moveTo>
                        <a:cubicBezTo>
                          <a:pt x="0" y="34"/>
                          <a:pt x="0" y="37"/>
                          <a:pt x="2" y="39"/>
                        </a:cubicBezTo>
                        <a:cubicBezTo>
                          <a:pt x="2" y="39"/>
                          <a:pt x="5" y="42"/>
                          <a:pt x="13" y="42"/>
                        </a:cubicBezTo>
                        <a:cubicBezTo>
                          <a:pt x="20" y="42"/>
                          <a:pt x="23" y="39"/>
                          <a:pt x="23" y="39"/>
                        </a:cubicBezTo>
                        <a:cubicBezTo>
                          <a:pt x="25" y="37"/>
                          <a:pt x="26" y="34"/>
                          <a:pt x="25" y="32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2"/>
                          <a:pt x="15" y="0"/>
                          <a:pt x="13" y="0"/>
                        </a:cubicBezTo>
                        <a:cubicBezTo>
                          <a:pt x="10" y="0"/>
                          <a:pt x="8" y="2"/>
                          <a:pt x="8" y="4"/>
                        </a:cubicBezTo>
                        <a:lnTo>
                          <a:pt x="0" y="32"/>
                        </a:lnTo>
                        <a:close/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Dreieck 37">
                  <a:extLst>
                    <a:ext uri="{FF2B5EF4-FFF2-40B4-BE49-F238E27FC236}">
                      <a16:creationId xmlns:a16="http://schemas.microsoft.com/office/drawing/2014/main" id="{B7534855-99F3-A6E4-870A-394F51B11776}"/>
                    </a:ext>
                  </a:extLst>
                </p:cNvPr>
                <p:cNvSpPr/>
                <p:nvPr/>
              </p:nvSpPr>
              <p:spPr>
                <a:xfrm>
                  <a:off x="8083216" y="3553167"/>
                  <a:ext cx="432000" cy="108706"/>
                </a:xfrm>
                <a:prstGeom prst="triangle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hteck 102">
                  <a:extLst>
                    <a:ext uri="{FF2B5EF4-FFF2-40B4-BE49-F238E27FC236}">
                      <a16:creationId xmlns:a16="http://schemas.microsoft.com/office/drawing/2014/main" id="{7FCE3B96-7098-B423-9A0F-ED2EBD491C11}"/>
                    </a:ext>
                  </a:extLst>
                </p:cNvPr>
                <p:cNvSpPr/>
                <p:nvPr/>
              </p:nvSpPr>
              <p:spPr>
                <a:xfrm>
                  <a:off x="8082463" y="3899132"/>
                  <a:ext cx="432000" cy="51485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5A535AC6-AF1A-D099-BB8D-C2D94384A720}"/>
                    </a:ext>
                  </a:extLst>
                </p:cNvPr>
                <p:cNvSpPr/>
                <p:nvPr/>
              </p:nvSpPr>
              <p:spPr>
                <a:xfrm>
                  <a:off x="8083215" y="3678280"/>
                  <a:ext cx="432000" cy="252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959D8CBC-0C0B-72FE-392F-AC8EE6F40B46}"/>
                    </a:ext>
                  </a:extLst>
                </p:cNvPr>
                <p:cNvSpPr/>
                <p:nvPr/>
              </p:nvSpPr>
              <p:spPr>
                <a:xfrm>
                  <a:off x="8437112" y="3716423"/>
                  <a:ext cx="45719" cy="1620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20892C79-2315-C14E-585E-9CE974453F98}"/>
                    </a:ext>
                  </a:extLst>
                </p:cNvPr>
                <p:cNvSpPr/>
                <p:nvPr/>
              </p:nvSpPr>
              <p:spPr>
                <a:xfrm>
                  <a:off x="8115594" y="3716423"/>
                  <a:ext cx="45719" cy="1620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3" name="Gruppierung 45">
              <a:extLst>
                <a:ext uri="{FF2B5EF4-FFF2-40B4-BE49-F238E27FC236}">
                  <a16:creationId xmlns:a16="http://schemas.microsoft.com/office/drawing/2014/main" id="{87B58427-B11B-37A6-C72A-BBC5ECBCFFAE}"/>
                </a:ext>
              </a:extLst>
            </p:cNvPr>
            <p:cNvGrpSpPr/>
            <p:nvPr/>
          </p:nvGrpSpPr>
          <p:grpSpPr>
            <a:xfrm>
              <a:off x="10993269" y="3082125"/>
              <a:ext cx="900000" cy="900000"/>
              <a:chOff x="10451765" y="3057977"/>
              <a:chExt cx="900000" cy="900000"/>
            </a:xfrm>
          </p:grpSpPr>
          <p:sp>
            <p:nvSpPr>
              <p:cNvPr id="86" name="Oval 159">
                <a:extLst>
                  <a:ext uri="{FF2B5EF4-FFF2-40B4-BE49-F238E27FC236}">
                    <a16:creationId xmlns:a16="http://schemas.microsoft.com/office/drawing/2014/main" id="{DC423991-2D83-0220-ACE5-020E50828DEF}"/>
                  </a:ext>
                </a:extLst>
              </p:cNvPr>
              <p:cNvSpPr/>
              <p:nvPr/>
            </p:nvSpPr>
            <p:spPr>
              <a:xfrm>
                <a:off x="10451765" y="3057977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144EF9E6-25A5-2142-52BF-9D13C3C72489}"/>
                  </a:ext>
                </a:extLst>
              </p:cNvPr>
              <p:cNvSpPr/>
              <p:nvPr/>
            </p:nvSpPr>
            <p:spPr>
              <a:xfrm>
                <a:off x="10451765" y="3545582"/>
                <a:ext cx="9000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6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88" name="Gruppierung 182">
                <a:extLst>
                  <a:ext uri="{FF2B5EF4-FFF2-40B4-BE49-F238E27FC236}">
                    <a16:creationId xmlns:a16="http://schemas.microsoft.com/office/drawing/2014/main" id="{C2E7D45D-B65F-C1EB-E891-5A47BAD6ED74}"/>
                  </a:ext>
                </a:extLst>
              </p:cNvPr>
              <p:cNvGrpSpPr/>
              <p:nvPr/>
            </p:nvGrpSpPr>
            <p:grpSpPr>
              <a:xfrm>
                <a:off x="10685389" y="3187091"/>
                <a:ext cx="432753" cy="397450"/>
                <a:chOff x="8082463" y="3553167"/>
                <a:chExt cx="432753" cy="397450"/>
              </a:xfrm>
            </p:grpSpPr>
            <p:grpSp>
              <p:nvGrpSpPr>
                <p:cNvPr id="89" name="Gruppierung 183">
                  <a:extLst>
                    <a:ext uri="{FF2B5EF4-FFF2-40B4-BE49-F238E27FC236}">
                      <a16:creationId xmlns:a16="http://schemas.microsoft.com/office/drawing/2014/main" id="{8AA174C4-965C-63CA-3EE5-F23956F018C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188681" y="3733907"/>
                  <a:ext cx="219563" cy="130682"/>
                  <a:chOff x="3046961" y="4185782"/>
                  <a:chExt cx="1082674" cy="644524"/>
                </a:xfrm>
              </p:grpSpPr>
              <p:sp>
                <p:nvSpPr>
                  <p:cNvPr id="95" name="Freeform 7">
                    <a:extLst>
                      <a:ext uri="{FF2B5EF4-FFF2-40B4-BE49-F238E27FC236}">
                        <a16:creationId xmlns:a16="http://schemas.microsoft.com/office/drawing/2014/main" id="{5E2797C0-CF01-6B72-1F88-E4AD41EFE1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6961" y="4185782"/>
                    <a:ext cx="1082674" cy="301625"/>
                  </a:xfrm>
                  <a:custGeom>
                    <a:avLst/>
                    <a:gdLst>
                      <a:gd name="T0" fmla="*/ 11 w 350"/>
                      <a:gd name="T1" fmla="*/ 34 h 97"/>
                      <a:gd name="T2" fmla="*/ 23 w 350"/>
                      <a:gd name="T3" fmla="*/ 37 h 97"/>
                      <a:gd name="T4" fmla="*/ 96 w 350"/>
                      <a:gd name="T5" fmla="*/ 52 h 97"/>
                      <a:gd name="T6" fmla="*/ 155 w 350"/>
                      <a:gd name="T7" fmla="*/ 64 h 97"/>
                      <a:gd name="T8" fmla="*/ 195 w 350"/>
                      <a:gd name="T9" fmla="*/ 64 h 97"/>
                      <a:gd name="T10" fmla="*/ 254 w 350"/>
                      <a:gd name="T11" fmla="*/ 52 h 97"/>
                      <a:gd name="T12" fmla="*/ 284 w 350"/>
                      <a:gd name="T13" fmla="*/ 46 h 97"/>
                      <a:gd name="T14" fmla="*/ 284 w 350"/>
                      <a:gd name="T15" fmla="*/ 58 h 97"/>
                      <a:gd name="T16" fmla="*/ 284 w 350"/>
                      <a:gd name="T17" fmla="*/ 76 h 97"/>
                      <a:gd name="T18" fmla="*/ 281 w 350"/>
                      <a:gd name="T19" fmla="*/ 77 h 97"/>
                      <a:gd name="T20" fmla="*/ 279 w 350"/>
                      <a:gd name="T21" fmla="*/ 84 h 97"/>
                      <a:gd name="T22" fmla="*/ 285 w 350"/>
                      <a:gd name="T23" fmla="*/ 93 h 97"/>
                      <a:gd name="T24" fmla="*/ 292 w 350"/>
                      <a:gd name="T25" fmla="*/ 97 h 97"/>
                      <a:gd name="T26" fmla="*/ 299 w 350"/>
                      <a:gd name="T27" fmla="*/ 93 h 97"/>
                      <a:gd name="T28" fmla="*/ 304 w 350"/>
                      <a:gd name="T29" fmla="*/ 84 h 97"/>
                      <a:gd name="T30" fmla="*/ 302 w 350"/>
                      <a:gd name="T31" fmla="*/ 77 h 97"/>
                      <a:gd name="T32" fmla="*/ 299 w 350"/>
                      <a:gd name="T33" fmla="*/ 76 h 97"/>
                      <a:gd name="T34" fmla="*/ 299 w 350"/>
                      <a:gd name="T35" fmla="*/ 43 h 97"/>
                      <a:gd name="T36" fmla="*/ 326 w 350"/>
                      <a:gd name="T37" fmla="*/ 37 h 97"/>
                      <a:gd name="T38" fmla="*/ 339 w 350"/>
                      <a:gd name="T39" fmla="*/ 34 h 97"/>
                      <a:gd name="T40" fmla="*/ 338 w 350"/>
                      <a:gd name="T41" fmla="*/ 27 h 97"/>
                      <a:gd name="T42" fmla="*/ 195 w 350"/>
                      <a:gd name="T43" fmla="*/ 2 h 97"/>
                      <a:gd name="T44" fmla="*/ 154 w 350"/>
                      <a:gd name="T45" fmla="*/ 2 h 97"/>
                      <a:gd name="T46" fmla="*/ 11 w 350"/>
                      <a:gd name="T47" fmla="*/ 27 h 97"/>
                      <a:gd name="T48" fmla="*/ 11 w 350"/>
                      <a:gd name="T49" fmla="*/ 34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50" h="97">
                        <a:moveTo>
                          <a:pt x="11" y="34"/>
                        </a:moveTo>
                        <a:cubicBezTo>
                          <a:pt x="23" y="37"/>
                          <a:pt x="23" y="37"/>
                          <a:pt x="23" y="37"/>
                        </a:cubicBezTo>
                        <a:cubicBezTo>
                          <a:pt x="96" y="52"/>
                          <a:pt x="96" y="52"/>
                          <a:pt x="96" y="52"/>
                        </a:cubicBezTo>
                        <a:cubicBezTo>
                          <a:pt x="155" y="64"/>
                          <a:pt x="155" y="64"/>
                          <a:pt x="155" y="64"/>
                        </a:cubicBezTo>
                        <a:cubicBezTo>
                          <a:pt x="166" y="66"/>
                          <a:pt x="184" y="66"/>
                          <a:pt x="195" y="64"/>
                        </a:cubicBezTo>
                        <a:cubicBezTo>
                          <a:pt x="254" y="52"/>
                          <a:pt x="254" y="52"/>
                          <a:pt x="254" y="52"/>
                        </a:cubicBezTo>
                        <a:cubicBezTo>
                          <a:pt x="284" y="46"/>
                          <a:pt x="284" y="46"/>
                          <a:pt x="284" y="46"/>
                        </a:cubicBezTo>
                        <a:cubicBezTo>
                          <a:pt x="284" y="58"/>
                          <a:pt x="284" y="58"/>
                          <a:pt x="284" y="58"/>
                        </a:cubicBezTo>
                        <a:cubicBezTo>
                          <a:pt x="284" y="76"/>
                          <a:pt x="284" y="76"/>
                          <a:pt x="284" y="76"/>
                        </a:cubicBezTo>
                        <a:cubicBezTo>
                          <a:pt x="281" y="76"/>
                          <a:pt x="281" y="77"/>
                          <a:pt x="281" y="77"/>
                        </a:cubicBezTo>
                        <a:cubicBezTo>
                          <a:pt x="279" y="79"/>
                          <a:pt x="278" y="82"/>
                          <a:pt x="279" y="84"/>
                        </a:cubicBezTo>
                        <a:cubicBezTo>
                          <a:pt x="285" y="93"/>
                          <a:pt x="285" y="93"/>
                          <a:pt x="285" y="93"/>
                        </a:cubicBezTo>
                        <a:cubicBezTo>
                          <a:pt x="286" y="95"/>
                          <a:pt x="289" y="97"/>
                          <a:pt x="292" y="97"/>
                        </a:cubicBezTo>
                        <a:cubicBezTo>
                          <a:pt x="294" y="97"/>
                          <a:pt x="298" y="95"/>
                          <a:pt x="299" y="93"/>
                        </a:cubicBezTo>
                        <a:cubicBezTo>
                          <a:pt x="304" y="84"/>
                          <a:pt x="304" y="84"/>
                          <a:pt x="304" y="84"/>
                        </a:cubicBezTo>
                        <a:cubicBezTo>
                          <a:pt x="305" y="82"/>
                          <a:pt x="304" y="79"/>
                          <a:pt x="302" y="77"/>
                        </a:cubicBezTo>
                        <a:cubicBezTo>
                          <a:pt x="302" y="77"/>
                          <a:pt x="302" y="76"/>
                          <a:pt x="299" y="76"/>
                        </a:cubicBezTo>
                        <a:cubicBezTo>
                          <a:pt x="299" y="43"/>
                          <a:pt x="299" y="43"/>
                          <a:pt x="299" y="43"/>
                        </a:cubicBezTo>
                        <a:cubicBezTo>
                          <a:pt x="326" y="37"/>
                          <a:pt x="326" y="37"/>
                          <a:pt x="326" y="37"/>
                        </a:cubicBezTo>
                        <a:cubicBezTo>
                          <a:pt x="339" y="34"/>
                          <a:pt x="339" y="34"/>
                          <a:pt x="339" y="34"/>
                        </a:cubicBezTo>
                        <a:cubicBezTo>
                          <a:pt x="350" y="32"/>
                          <a:pt x="350" y="29"/>
                          <a:pt x="338" y="27"/>
                        </a:cubicBezTo>
                        <a:cubicBezTo>
                          <a:pt x="195" y="2"/>
                          <a:pt x="195" y="2"/>
                          <a:pt x="195" y="2"/>
                        </a:cubicBezTo>
                        <a:cubicBezTo>
                          <a:pt x="184" y="0"/>
                          <a:pt x="166" y="0"/>
                          <a:pt x="154" y="2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0" y="29"/>
                          <a:pt x="0" y="32"/>
                          <a:pt x="11" y="34"/>
                        </a:cubicBezTo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 8">
                    <a:extLst>
                      <a:ext uri="{FF2B5EF4-FFF2-40B4-BE49-F238E27FC236}">
                        <a16:creationId xmlns:a16="http://schemas.microsoft.com/office/drawing/2014/main" id="{AFB0F231-0D13-EDB4-0E3C-8BCCC12599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124" y="4409619"/>
                    <a:ext cx="512762" cy="420687"/>
                  </a:xfrm>
                  <a:custGeom>
                    <a:avLst/>
                    <a:gdLst>
                      <a:gd name="T0" fmla="*/ 166 w 166"/>
                      <a:gd name="T1" fmla="*/ 100 h 136"/>
                      <a:gd name="T2" fmla="*/ 162 w 166"/>
                      <a:gd name="T3" fmla="*/ 0 h 136"/>
                      <a:gd name="T4" fmla="*/ 103 w 166"/>
                      <a:gd name="T5" fmla="*/ 12 h 136"/>
                      <a:gd name="T6" fmla="*/ 102 w 166"/>
                      <a:gd name="T7" fmla="*/ 12 h 136"/>
                      <a:gd name="T8" fmla="*/ 96 w 166"/>
                      <a:gd name="T9" fmla="*/ 13 h 136"/>
                      <a:gd name="T10" fmla="*/ 93 w 166"/>
                      <a:gd name="T11" fmla="*/ 13 h 136"/>
                      <a:gd name="T12" fmla="*/ 75 w 166"/>
                      <a:gd name="T13" fmla="*/ 13 h 136"/>
                      <a:gd name="T14" fmla="*/ 65 w 166"/>
                      <a:gd name="T15" fmla="*/ 12 h 136"/>
                      <a:gd name="T16" fmla="*/ 63 w 166"/>
                      <a:gd name="T17" fmla="*/ 12 h 136"/>
                      <a:gd name="T18" fmla="*/ 4 w 166"/>
                      <a:gd name="T19" fmla="*/ 0 h 136"/>
                      <a:gd name="T20" fmla="*/ 0 w 166"/>
                      <a:gd name="T21" fmla="*/ 100 h 136"/>
                      <a:gd name="T22" fmla="*/ 3 w 166"/>
                      <a:gd name="T23" fmla="*/ 107 h 136"/>
                      <a:gd name="T24" fmla="*/ 83 w 166"/>
                      <a:gd name="T25" fmla="*/ 136 h 136"/>
                      <a:gd name="T26" fmla="*/ 163 w 166"/>
                      <a:gd name="T27" fmla="*/ 107 h 136"/>
                      <a:gd name="T28" fmla="*/ 166 w 166"/>
                      <a:gd name="T29" fmla="*/ 10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66" h="136">
                        <a:moveTo>
                          <a:pt x="166" y="100"/>
                        </a:moveTo>
                        <a:cubicBezTo>
                          <a:pt x="162" y="0"/>
                          <a:pt x="162" y="0"/>
                          <a:pt x="162" y="0"/>
                        </a:cubicBezTo>
                        <a:cubicBezTo>
                          <a:pt x="103" y="12"/>
                          <a:pt x="103" y="12"/>
                          <a:pt x="103" y="12"/>
                        </a:cubicBezTo>
                        <a:cubicBezTo>
                          <a:pt x="103" y="12"/>
                          <a:pt x="103" y="12"/>
                          <a:pt x="102" y="12"/>
                        </a:cubicBezTo>
                        <a:cubicBezTo>
                          <a:pt x="100" y="12"/>
                          <a:pt x="98" y="13"/>
                          <a:pt x="96" y="13"/>
                        </a:cubicBezTo>
                        <a:cubicBezTo>
                          <a:pt x="95" y="13"/>
                          <a:pt x="94" y="13"/>
                          <a:pt x="93" y="13"/>
                        </a:cubicBezTo>
                        <a:cubicBezTo>
                          <a:pt x="87" y="13"/>
                          <a:pt x="81" y="14"/>
                          <a:pt x="75" y="13"/>
                        </a:cubicBezTo>
                        <a:cubicBezTo>
                          <a:pt x="71" y="13"/>
                          <a:pt x="68" y="13"/>
                          <a:pt x="65" y="12"/>
                        </a:cubicBezTo>
                        <a:cubicBezTo>
                          <a:pt x="64" y="12"/>
                          <a:pt x="63" y="12"/>
                          <a:pt x="63" y="12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2"/>
                          <a:pt x="2" y="105"/>
                          <a:pt x="3" y="107"/>
                        </a:cubicBezTo>
                        <a:cubicBezTo>
                          <a:pt x="3" y="107"/>
                          <a:pt x="38" y="136"/>
                          <a:pt x="83" y="136"/>
                        </a:cubicBezTo>
                        <a:cubicBezTo>
                          <a:pt x="127" y="136"/>
                          <a:pt x="163" y="107"/>
                          <a:pt x="163" y="107"/>
                        </a:cubicBezTo>
                        <a:cubicBezTo>
                          <a:pt x="164" y="105"/>
                          <a:pt x="166" y="102"/>
                          <a:pt x="166" y="100"/>
                        </a:cubicBezTo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reeform 9">
                    <a:extLst>
                      <a:ext uri="{FF2B5EF4-FFF2-40B4-BE49-F238E27FC236}">
                        <a16:creationId xmlns:a16="http://schemas.microsoft.com/office/drawing/2014/main" id="{772F4C97-DE0B-8781-A1B1-087A3FE38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8973" y="4517569"/>
                    <a:ext cx="80962" cy="130175"/>
                  </a:xfrm>
                  <a:custGeom>
                    <a:avLst/>
                    <a:gdLst>
                      <a:gd name="T0" fmla="*/ 0 w 26"/>
                      <a:gd name="T1" fmla="*/ 32 h 42"/>
                      <a:gd name="T2" fmla="*/ 2 w 26"/>
                      <a:gd name="T3" fmla="*/ 39 h 42"/>
                      <a:gd name="T4" fmla="*/ 13 w 26"/>
                      <a:gd name="T5" fmla="*/ 42 h 42"/>
                      <a:gd name="T6" fmla="*/ 23 w 26"/>
                      <a:gd name="T7" fmla="*/ 39 h 42"/>
                      <a:gd name="T8" fmla="*/ 25 w 26"/>
                      <a:gd name="T9" fmla="*/ 32 h 42"/>
                      <a:gd name="T10" fmla="*/ 17 w 26"/>
                      <a:gd name="T11" fmla="*/ 4 h 42"/>
                      <a:gd name="T12" fmla="*/ 13 w 26"/>
                      <a:gd name="T13" fmla="*/ 0 h 42"/>
                      <a:gd name="T14" fmla="*/ 8 w 26"/>
                      <a:gd name="T15" fmla="*/ 4 h 42"/>
                      <a:gd name="T16" fmla="*/ 0 w 26"/>
                      <a:gd name="T17" fmla="*/ 3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" h="42">
                        <a:moveTo>
                          <a:pt x="0" y="32"/>
                        </a:moveTo>
                        <a:cubicBezTo>
                          <a:pt x="0" y="34"/>
                          <a:pt x="0" y="37"/>
                          <a:pt x="2" y="39"/>
                        </a:cubicBezTo>
                        <a:cubicBezTo>
                          <a:pt x="2" y="39"/>
                          <a:pt x="5" y="42"/>
                          <a:pt x="13" y="42"/>
                        </a:cubicBezTo>
                        <a:cubicBezTo>
                          <a:pt x="20" y="42"/>
                          <a:pt x="23" y="39"/>
                          <a:pt x="23" y="39"/>
                        </a:cubicBezTo>
                        <a:cubicBezTo>
                          <a:pt x="25" y="37"/>
                          <a:pt x="26" y="34"/>
                          <a:pt x="25" y="32"/>
                        </a:cubicBezTo>
                        <a:cubicBezTo>
                          <a:pt x="17" y="4"/>
                          <a:pt x="17" y="4"/>
                          <a:pt x="17" y="4"/>
                        </a:cubicBezTo>
                        <a:cubicBezTo>
                          <a:pt x="17" y="2"/>
                          <a:pt x="15" y="0"/>
                          <a:pt x="13" y="0"/>
                        </a:cubicBezTo>
                        <a:cubicBezTo>
                          <a:pt x="10" y="0"/>
                          <a:pt x="8" y="2"/>
                          <a:pt x="8" y="4"/>
                        </a:cubicBezTo>
                        <a:lnTo>
                          <a:pt x="0" y="32"/>
                        </a:lnTo>
                        <a:close/>
                      </a:path>
                    </a:pathLst>
                  </a:custGeom>
                  <a:solidFill>
                    <a:srgbClr val="00599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kzidenz-Grotesk Next Regular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0" name="Dreieck 184">
                  <a:extLst>
                    <a:ext uri="{FF2B5EF4-FFF2-40B4-BE49-F238E27FC236}">
                      <a16:creationId xmlns:a16="http://schemas.microsoft.com/office/drawing/2014/main" id="{AAB9B0CC-14ED-3EE0-85DB-7A96A81F122C}"/>
                    </a:ext>
                  </a:extLst>
                </p:cNvPr>
                <p:cNvSpPr/>
                <p:nvPr/>
              </p:nvSpPr>
              <p:spPr>
                <a:xfrm>
                  <a:off x="8083216" y="3553167"/>
                  <a:ext cx="432000" cy="108706"/>
                </a:xfrm>
                <a:prstGeom prst="triangle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DE64CB32-C9C5-2810-1906-64BE0681D170}"/>
                    </a:ext>
                  </a:extLst>
                </p:cNvPr>
                <p:cNvSpPr/>
                <p:nvPr/>
              </p:nvSpPr>
              <p:spPr>
                <a:xfrm>
                  <a:off x="8082463" y="3899132"/>
                  <a:ext cx="432000" cy="51485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41DDF840-41C6-3553-3C07-4D30BF51CB53}"/>
                    </a:ext>
                  </a:extLst>
                </p:cNvPr>
                <p:cNvSpPr/>
                <p:nvPr/>
              </p:nvSpPr>
              <p:spPr>
                <a:xfrm>
                  <a:off x="8083215" y="3678280"/>
                  <a:ext cx="432000" cy="252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hteck 92">
                  <a:extLst>
                    <a:ext uri="{FF2B5EF4-FFF2-40B4-BE49-F238E27FC236}">
                      <a16:creationId xmlns:a16="http://schemas.microsoft.com/office/drawing/2014/main" id="{B08151EA-BB18-2E0C-AA68-3687237080A7}"/>
                    </a:ext>
                  </a:extLst>
                </p:cNvPr>
                <p:cNvSpPr/>
                <p:nvPr/>
              </p:nvSpPr>
              <p:spPr>
                <a:xfrm>
                  <a:off x="8437112" y="3716423"/>
                  <a:ext cx="45719" cy="1620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A8D7D4C6-5A39-1AE2-CD37-30198356CAEC}"/>
                    </a:ext>
                  </a:extLst>
                </p:cNvPr>
                <p:cNvSpPr/>
                <p:nvPr/>
              </p:nvSpPr>
              <p:spPr>
                <a:xfrm>
                  <a:off x="8115594" y="3716423"/>
                  <a:ext cx="45719" cy="162000"/>
                </a:xfrm>
                <a:prstGeom prst="rect">
                  <a:avLst/>
                </a:prstGeom>
                <a:solidFill>
                  <a:srgbClr val="0059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7194659-A344-8E39-1142-FF754CE85C9C}"/>
                </a:ext>
              </a:extLst>
            </p:cNvPr>
            <p:cNvSpPr/>
            <p:nvPr/>
          </p:nvSpPr>
          <p:spPr>
            <a:xfrm>
              <a:off x="9410578" y="4384089"/>
              <a:ext cx="10209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de-DE" sz="1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rPr>
                <a:t>Students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zidenz-Grotesk Next Regular"/>
                <a:ea typeface="+mn-ea"/>
                <a:cs typeface="+mn-cs"/>
              </a:endParaRPr>
            </a:p>
          </p:txBody>
        </p:sp>
        <p:grpSp>
          <p:nvGrpSpPr>
            <p:cNvPr id="45" name="Gruppierung 48">
              <a:extLst>
                <a:ext uri="{FF2B5EF4-FFF2-40B4-BE49-F238E27FC236}">
                  <a16:creationId xmlns:a16="http://schemas.microsoft.com/office/drawing/2014/main" id="{7E81D381-0A7A-83E2-656E-2C08EA58D0A5}"/>
                </a:ext>
              </a:extLst>
            </p:cNvPr>
            <p:cNvGrpSpPr/>
            <p:nvPr/>
          </p:nvGrpSpPr>
          <p:grpSpPr>
            <a:xfrm>
              <a:off x="7941099" y="4188353"/>
              <a:ext cx="900000" cy="900000"/>
              <a:chOff x="6297068" y="4441675"/>
              <a:chExt cx="900000" cy="900000"/>
            </a:xfrm>
          </p:grpSpPr>
          <p:sp>
            <p:nvSpPr>
              <p:cNvPr id="76" name="Oval 174">
                <a:extLst>
                  <a:ext uri="{FF2B5EF4-FFF2-40B4-BE49-F238E27FC236}">
                    <a16:creationId xmlns:a16="http://schemas.microsoft.com/office/drawing/2014/main" id="{E776FC3A-A52D-1E42-7CB1-06221C3690E3}"/>
                  </a:ext>
                </a:extLst>
              </p:cNvPr>
              <p:cNvSpPr/>
              <p:nvPr/>
            </p:nvSpPr>
            <p:spPr>
              <a:xfrm>
                <a:off x="6297068" y="4441675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77" name="Gruppierung 150">
                <a:extLst>
                  <a:ext uri="{FF2B5EF4-FFF2-40B4-BE49-F238E27FC236}">
                    <a16:creationId xmlns:a16="http://schemas.microsoft.com/office/drawing/2014/main" id="{9B84AC3F-0EE6-45C6-CB7A-718C056A16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90865" y="4693170"/>
                <a:ext cx="312407" cy="216000"/>
                <a:chOff x="7593613" y="2510969"/>
                <a:chExt cx="812800" cy="561975"/>
              </a:xfrm>
            </p:grpSpPr>
            <p:sp>
              <p:nvSpPr>
                <p:cNvPr id="79" name="Line 67">
                  <a:extLst>
                    <a:ext uri="{FF2B5EF4-FFF2-40B4-BE49-F238E27FC236}">
                      <a16:creationId xmlns:a16="http://schemas.microsoft.com/office/drawing/2014/main" id="{752F9FDE-C6F0-FF69-CBEE-5B219581EB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93613" y="3072944"/>
                  <a:ext cx="812800" cy="0"/>
                </a:xfrm>
                <a:prstGeom prst="line">
                  <a:avLst/>
                </a:prstGeom>
                <a:noFill/>
                <a:ln w="25400">
                  <a:solidFill>
                    <a:srgbClr val="00599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68">
                  <a:extLst>
                    <a:ext uri="{FF2B5EF4-FFF2-40B4-BE49-F238E27FC236}">
                      <a16:creationId xmlns:a16="http://schemas.microsoft.com/office/drawing/2014/main" id="{76841DEF-7102-6797-7BB0-171112AA0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088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0 w 74"/>
                    <a:gd name="T7" fmla="*/ 70 h 74"/>
                    <a:gd name="T8" fmla="*/ 58 w 74"/>
                    <a:gd name="T9" fmla="*/ 68 h 74"/>
                    <a:gd name="T10" fmla="*/ 62 w 74"/>
                    <a:gd name="T11" fmla="*/ 62 h 74"/>
                    <a:gd name="T12" fmla="*/ 68 w 74"/>
                    <a:gd name="T13" fmla="*/ 58 h 74"/>
                    <a:gd name="T14" fmla="*/ 70 w 74"/>
                    <a:gd name="T15" fmla="*/ 52 h 74"/>
                    <a:gd name="T16" fmla="*/ 72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2 w 74"/>
                    <a:gd name="T23" fmla="*/ 30 h 74"/>
                    <a:gd name="T24" fmla="*/ 70 w 74"/>
                    <a:gd name="T25" fmla="*/ 22 h 74"/>
                    <a:gd name="T26" fmla="*/ 68 w 74"/>
                    <a:gd name="T27" fmla="*/ 16 h 74"/>
                    <a:gd name="T28" fmla="*/ 62 w 74"/>
                    <a:gd name="T29" fmla="*/ 10 h 74"/>
                    <a:gd name="T30" fmla="*/ 58 w 74"/>
                    <a:gd name="T31" fmla="*/ 6 h 74"/>
                    <a:gd name="T32" fmla="*/ 50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28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28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0" y="70"/>
                      </a:lnTo>
                      <a:lnTo>
                        <a:pt x="58" y="68"/>
                      </a:lnTo>
                      <a:lnTo>
                        <a:pt x="62" y="62"/>
                      </a:lnTo>
                      <a:lnTo>
                        <a:pt x="68" y="58"/>
                      </a:lnTo>
                      <a:lnTo>
                        <a:pt x="70" y="52"/>
                      </a:lnTo>
                      <a:lnTo>
                        <a:pt x="72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2" y="30"/>
                      </a:lnTo>
                      <a:lnTo>
                        <a:pt x="70" y="22"/>
                      </a:lnTo>
                      <a:lnTo>
                        <a:pt x="68" y="16"/>
                      </a:lnTo>
                      <a:lnTo>
                        <a:pt x="62" y="10"/>
                      </a:lnTo>
                      <a:lnTo>
                        <a:pt x="58" y="6"/>
                      </a:lnTo>
                      <a:lnTo>
                        <a:pt x="50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70">
                  <a:extLst>
                    <a:ext uri="{FF2B5EF4-FFF2-40B4-BE49-F238E27FC236}">
                      <a16:creationId xmlns:a16="http://schemas.microsoft.com/office/drawing/2014/main" id="{30D058CF-0301-8CBA-B1FE-3B27B89BE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2513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88 w 110"/>
                    <a:gd name="T9" fmla="*/ 202 h 202"/>
                    <a:gd name="T10" fmla="*/ 88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88" y="202"/>
                      </a:lnTo>
                      <a:lnTo>
                        <a:pt x="88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71">
                  <a:extLst>
                    <a:ext uri="{FF2B5EF4-FFF2-40B4-BE49-F238E27FC236}">
                      <a16:creationId xmlns:a16="http://schemas.microsoft.com/office/drawing/2014/main" id="{6B9C6874-8CA6-984F-0298-B7583E7F2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4638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2 w 74"/>
                    <a:gd name="T7" fmla="*/ 70 h 74"/>
                    <a:gd name="T8" fmla="*/ 58 w 74"/>
                    <a:gd name="T9" fmla="*/ 68 h 74"/>
                    <a:gd name="T10" fmla="*/ 64 w 74"/>
                    <a:gd name="T11" fmla="*/ 62 h 74"/>
                    <a:gd name="T12" fmla="*/ 68 w 74"/>
                    <a:gd name="T13" fmla="*/ 58 h 74"/>
                    <a:gd name="T14" fmla="*/ 72 w 74"/>
                    <a:gd name="T15" fmla="*/ 52 h 74"/>
                    <a:gd name="T16" fmla="*/ 74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4 w 74"/>
                    <a:gd name="T23" fmla="*/ 30 h 74"/>
                    <a:gd name="T24" fmla="*/ 72 w 74"/>
                    <a:gd name="T25" fmla="*/ 22 h 74"/>
                    <a:gd name="T26" fmla="*/ 68 w 74"/>
                    <a:gd name="T27" fmla="*/ 16 h 74"/>
                    <a:gd name="T28" fmla="*/ 64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30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2" y="70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68" y="58"/>
                      </a:lnTo>
                      <a:lnTo>
                        <a:pt x="72" y="52"/>
                      </a:lnTo>
                      <a:lnTo>
                        <a:pt x="74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30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73">
                  <a:extLst>
                    <a:ext uri="{FF2B5EF4-FFF2-40B4-BE49-F238E27FC236}">
                      <a16:creationId xmlns:a16="http://schemas.microsoft.com/office/drawing/2014/main" id="{EEBA2ABF-2F63-3D31-F172-433B1EC5B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6063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90 w 110"/>
                    <a:gd name="T9" fmla="*/ 202 h 202"/>
                    <a:gd name="T10" fmla="*/ 90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90" y="202"/>
                      </a:lnTo>
                      <a:lnTo>
                        <a:pt x="90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 74">
                  <a:extLst>
                    <a:ext uri="{FF2B5EF4-FFF2-40B4-BE49-F238E27FC236}">
                      <a16:creationId xmlns:a16="http://schemas.microsoft.com/office/drawing/2014/main" id="{0238A983-C2D1-B07C-F993-DD7407C86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2863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2 w 74"/>
                    <a:gd name="T7" fmla="*/ 70 h 74"/>
                    <a:gd name="T8" fmla="*/ 58 w 74"/>
                    <a:gd name="T9" fmla="*/ 68 h 74"/>
                    <a:gd name="T10" fmla="*/ 62 w 74"/>
                    <a:gd name="T11" fmla="*/ 62 h 74"/>
                    <a:gd name="T12" fmla="*/ 68 w 74"/>
                    <a:gd name="T13" fmla="*/ 58 h 74"/>
                    <a:gd name="T14" fmla="*/ 70 w 74"/>
                    <a:gd name="T15" fmla="*/ 52 h 74"/>
                    <a:gd name="T16" fmla="*/ 72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2 w 74"/>
                    <a:gd name="T23" fmla="*/ 30 h 74"/>
                    <a:gd name="T24" fmla="*/ 70 w 74"/>
                    <a:gd name="T25" fmla="*/ 22 h 74"/>
                    <a:gd name="T26" fmla="*/ 68 w 74"/>
                    <a:gd name="T27" fmla="*/ 16 h 74"/>
                    <a:gd name="T28" fmla="*/ 62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30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2" y="70"/>
                      </a:lnTo>
                      <a:lnTo>
                        <a:pt x="58" y="68"/>
                      </a:lnTo>
                      <a:lnTo>
                        <a:pt x="62" y="62"/>
                      </a:lnTo>
                      <a:lnTo>
                        <a:pt x="68" y="58"/>
                      </a:lnTo>
                      <a:lnTo>
                        <a:pt x="70" y="52"/>
                      </a:lnTo>
                      <a:lnTo>
                        <a:pt x="72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2" y="30"/>
                      </a:lnTo>
                      <a:lnTo>
                        <a:pt x="70" y="22"/>
                      </a:lnTo>
                      <a:lnTo>
                        <a:pt x="68" y="16"/>
                      </a:lnTo>
                      <a:lnTo>
                        <a:pt x="62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30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76">
                  <a:extLst>
                    <a:ext uri="{FF2B5EF4-FFF2-40B4-BE49-F238E27FC236}">
                      <a16:creationId xmlns:a16="http://schemas.microsoft.com/office/drawing/2014/main" id="{1278AA10-CD29-F8DF-AA28-B5AF5E69C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4288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88 w 110"/>
                    <a:gd name="T9" fmla="*/ 202 h 202"/>
                    <a:gd name="T10" fmla="*/ 88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88" y="202"/>
                      </a:lnTo>
                      <a:lnTo>
                        <a:pt x="88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89248C42-82E7-661F-842F-3D232A714B15}"/>
                  </a:ext>
                </a:extLst>
              </p:cNvPr>
              <p:cNvSpPr/>
              <p:nvPr/>
            </p:nvSpPr>
            <p:spPr>
              <a:xfrm>
                <a:off x="6449550" y="4938172"/>
                <a:ext cx="5950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7.500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uppierung 49">
              <a:extLst>
                <a:ext uri="{FF2B5EF4-FFF2-40B4-BE49-F238E27FC236}">
                  <a16:creationId xmlns:a16="http://schemas.microsoft.com/office/drawing/2014/main" id="{A8BB5578-21B4-CA68-AADD-AF728F772428}"/>
                </a:ext>
              </a:extLst>
            </p:cNvPr>
            <p:cNvGrpSpPr/>
            <p:nvPr/>
          </p:nvGrpSpPr>
          <p:grpSpPr>
            <a:xfrm>
              <a:off x="10993269" y="4188353"/>
              <a:ext cx="900000" cy="900000"/>
              <a:chOff x="10588314" y="4435220"/>
              <a:chExt cx="900000" cy="900000"/>
            </a:xfrm>
          </p:grpSpPr>
          <p:sp>
            <p:nvSpPr>
              <p:cNvPr id="66" name="Oval 160">
                <a:extLst>
                  <a:ext uri="{FF2B5EF4-FFF2-40B4-BE49-F238E27FC236}">
                    <a16:creationId xmlns:a16="http://schemas.microsoft.com/office/drawing/2014/main" id="{0F546155-42F5-526C-E885-551E6410A7C4}"/>
                  </a:ext>
                </a:extLst>
              </p:cNvPr>
              <p:cNvSpPr/>
              <p:nvPr/>
            </p:nvSpPr>
            <p:spPr>
              <a:xfrm>
                <a:off x="10588314" y="4435220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F538D9EF-53D8-0986-5399-49B633D63C51}"/>
                  </a:ext>
                </a:extLst>
              </p:cNvPr>
              <p:cNvSpPr/>
              <p:nvPr/>
            </p:nvSpPr>
            <p:spPr>
              <a:xfrm>
                <a:off x="10695110" y="4938173"/>
                <a:ext cx="6864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10.000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68" name="Gruppierung 192">
                <a:extLst>
                  <a:ext uri="{FF2B5EF4-FFF2-40B4-BE49-F238E27FC236}">
                    <a16:creationId xmlns:a16="http://schemas.microsoft.com/office/drawing/2014/main" id="{E0F1AF36-8480-099E-35F8-F567BDB3752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77975" y="4591396"/>
                <a:ext cx="520678" cy="360000"/>
                <a:chOff x="7593613" y="2510969"/>
                <a:chExt cx="812800" cy="561975"/>
              </a:xfrm>
            </p:grpSpPr>
            <p:sp>
              <p:nvSpPr>
                <p:cNvPr id="69" name="Line 67">
                  <a:extLst>
                    <a:ext uri="{FF2B5EF4-FFF2-40B4-BE49-F238E27FC236}">
                      <a16:creationId xmlns:a16="http://schemas.microsoft.com/office/drawing/2014/main" id="{C7927BA6-8B08-FE79-0023-1B910CB13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93613" y="3072944"/>
                  <a:ext cx="812800" cy="0"/>
                </a:xfrm>
                <a:prstGeom prst="line">
                  <a:avLst/>
                </a:prstGeom>
                <a:noFill/>
                <a:ln w="25400">
                  <a:solidFill>
                    <a:srgbClr val="00599B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68">
                  <a:extLst>
                    <a:ext uri="{FF2B5EF4-FFF2-40B4-BE49-F238E27FC236}">
                      <a16:creationId xmlns:a16="http://schemas.microsoft.com/office/drawing/2014/main" id="{AEDC9A45-6393-0AB6-CC13-9EF03E5D1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1088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0 w 74"/>
                    <a:gd name="T7" fmla="*/ 70 h 74"/>
                    <a:gd name="T8" fmla="*/ 58 w 74"/>
                    <a:gd name="T9" fmla="*/ 68 h 74"/>
                    <a:gd name="T10" fmla="*/ 62 w 74"/>
                    <a:gd name="T11" fmla="*/ 62 h 74"/>
                    <a:gd name="T12" fmla="*/ 68 w 74"/>
                    <a:gd name="T13" fmla="*/ 58 h 74"/>
                    <a:gd name="T14" fmla="*/ 70 w 74"/>
                    <a:gd name="T15" fmla="*/ 52 h 74"/>
                    <a:gd name="T16" fmla="*/ 72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2 w 74"/>
                    <a:gd name="T23" fmla="*/ 30 h 74"/>
                    <a:gd name="T24" fmla="*/ 70 w 74"/>
                    <a:gd name="T25" fmla="*/ 22 h 74"/>
                    <a:gd name="T26" fmla="*/ 68 w 74"/>
                    <a:gd name="T27" fmla="*/ 16 h 74"/>
                    <a:gd name="T28" fmla="*/ 62 w 74"/>
                    <a:gd name="T29" fmla="*/ 10 h 74"/>
                    <a:gd name="T30" fmla="*/ 58 w 74"/>
                    <a:gd name="T31" fmla="*/ 6 h 74"/>
                    <a:gd name="T32" fmla="*/ 50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28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28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0" y="70"/>
                      </a:lnTo>
                      <a:lnTo>
                        <a:pt x="58" y="68"/>
                      </a:lnTo>
                      <a:lnTo>
                        <a:pt x="62" y="62"/>
                      </a:lnTo>
                      <a:lnTo>
                        <a:pt x="68" y="58"/>
                      </a:lnTo>
                      <a:lnTo>
                        <a:pt x="70" y="52"/>
                      </a:lnTo>
                      <a:lnTo>
                        <a:pt x="72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2" y="30"/>
                      </a:lnTo>
                      <a:lnTo>
                        <a:pt x="70" y="22"/>
                      </a:lnTo>
                      <a:lnTo>
                        <a:pt x="68" y="16"/>
                      </a:lnTo>
                      <a:lnTo>
                        <a:pt x="62" y="10"/>
                      </a:lnTo>
                      <a:lnTo>
                        <a:pt x="58" y="6"/>
                      </a:lnTo>
                      <a:lnTo>
                        <a:pt x="50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28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C5B99929-C4BA-8CFA-B400-8BEF2F816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2513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88 w 110"/>
                    <a:gd name="T9" fmla="*/ 202 h 202"/>
                    <a:gd name="T10" fmla="*/ 88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88" y="202"/>
                      </a:lnTo>
                      <a:lnTo>
                        <a:pt x="88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9776586F-2704-E46D-8841-85BD73D76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4638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2 w 74"/>
                    <a:gd name="T7" fmla="*/ 70 h 74"/>
                    <a:gd name="T8" fmla="*/ 58 w 74"/>
                    <a:gd name="T9" fmla="*/ 68 h 74"/>
                    <a:gd name="T10" fmla="*/ 64 w 74"/>
                    <a:gd name="T11" fmla="*/ 62 h 74"/>
                    <a:gd name="T12" fmla="*/ 68 w 74"/>
                    <a:gd name="T13" fmla="*/ 58 h 74"/>
                    <a:gd name="T14" fmla="*/ 72 w 74"/>
                    <a:gd name="T15" fmla="*/ 52 h 74"/>
                    <a:gd name="T16" fmla="*/ 74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4 w 74"/>
                    <a:gd name="T23" fmla="*/ 30 h 74"/>
                    <a:gd name="T24" fmla="*/ 72 w 74"/>
                    <a:gd name="T25" fmla="*/ 22 h 74"/>
                    <a:gd name="T26" fmla="*/ 68 w 74"/>
                    <a:gd name="T27" fmla="*/ 16 h 74"/>
                    <a:gd name="T28" fmla="*/ 64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30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2" y="70"/>
                      </a:lnTo>
                      <a:lnTo>
                        <a:pt x="58" y="68"/>
                      </a:lnTo>
                      <a:lnTo>
                        <a:pt x="64" y="62"/>
                      </a:lnTo>
                      <a:lnTo>
                        <a:pt x="68" y="58"/>
                      </a:lnTo>
                      <a:lnTo>
                        <a:pt x="72" y="52"/>
                      </a:lnTo>
                      <a:lnTo>
                        <a:pt x="74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4" y="30"/>
                      </a:lnTo>
                      <a:lnTo>
                        <a:pt x="72" y="22"/>
                      </a:lnTo>
                      <a:lnTo>
                        <a:pt x="68" y="16"/>
                      </a:lnTo>
                      <a:lnTo>
                        <a:pt x="64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30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73">
                  <a:extLst>
                    <a:ext uri="{FF2B5EF4-FFF2-40B4-BE49-F238E27FC236}">
                      <a16:creationId xmlns:a16="http://schemas.microsoft.com/office/drawing/2014/main" id="{920C8BED-A86E-95AD-DDB5-F87A6151C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46063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90 w 110"/>
                    <a:gd name="T9" fmla="*/ 202 h 202"/>
                    <a:gd name="T10" fmla="*/ 90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90" y="202"/>
                      </a:lnTo>
                      <a:lnTo>
                        <a:pt x="90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74">
                  <a:extLst>
                    <a:ext uri="{FF2B5EF4-FFF2-40B4-BE49-F238E27FC236}">
                      <a16:creationId xmlns:a16="http://schemas.microsoft.com/office/drawing/2014/main" id="{C0E3FA1B-AB10-53FB-2467-0ECA0988F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2863" y="2510969"/>
                  <a:ext cx="117475" cy="117475"/>
                </a:xfrm>
                <a:custGeom>
                  <a:avLst/>
                  <a:gdLst>
                    <a:gd name="T0" fmla="*/ 36 w 74"/>
                    <a:gd name="T1" fmla="*/ 74 h 74"/>
                    <a:gd name="T2" fmla="*/ 36 w 74"/>
                    <a:gd name="T3" fmla="*/ 74 h 74"/>
                    <a:gd name="T4" fmla="*/ 44 w 74"/>
                    <a:gd name="T5" fmla="*/ 72 h 74"/>
                    <a:gd name="T6" fmla="*/ 52 w 74"/>
                    <a:gd name="T7" fmla="*/ 70 h 74"/>
                    <a:gd name="T8" fmla="*/ 58 w 74"/>
                    <a:gd name="T9" fmla="*/ 68 h 74"/>
                    <a:gd name="T10" fmla="*/ 62 w 74"/>
                    <a:gd name="T11" fmla="*/ 62 h 74"/>
                    <a:gd name="T12" fmla="*/ 68 w 74"/>
                    <a:gd name="T13" fmla="*/ 58 h 74"/>
                    <a:gd name="T14" fmla="*/ 70 w 74"/>
                    <a:gd name="T15" fmla="*/ 52 h 74"/>
                    <a:gd name="T16" fmla="*/ 72 w 74"/>
                    <a:gd name="T17" fmla="*/ 44 h 74"/>
                    <a:gd name="T18" fmla="*/ 74 w 74"/>
                    <a:gd name="T19" fmla="*/ 36 h 74"/>
                    <a:gd name="T20" fmla="*/ 74 w 74"/>
                    <a:gd name="T21" fmla="*/ 36 h 74"/>
                    <a:gd name="T22" fmla="*/ 72 w 74"/>
                    <a:gd name="T23" fmla="*/ 30 h 74"/>
                    <a:gd name="T24" fmla="*/ 70 w 74"/>
                    <a:gd name="T25" fmla="*/ 22 h 74"/>
                    <a:gd name="T26" fmla="*/ 68 w 74"/>
                    <a:gd name="T27" fmla="*/ 16 h 74"/>
                    <a:gd name="T28" fmla="*/ 62 w 74"/>
                    <a:gd name="T29" fmla="*/ 10 h 74"/>
                    <a:gd name="T30" fmla="*/ 58 w 74"/>
                    <a:gd name="T31" fmla="*/ 6 h 74"/>
                    <a:gd name="T32" fmla="*/ 52 w 74"/>
                    <a:gd name="T33" fmla="*/ 2 h 74"/>
                    <a:gd name="T34" fmla="*/ 44 w 74"/>
                    <a:gd name="T35" fmla="*/ 0 h 74"/>
                    <a:gd name="T36" fmla="*/ 36 w 74"/>
                    <a:gd name="T37" fmla="*/ 0 h 74"/>
                    <a:gd name="T38" fmla="*/ 36 w 74"/>
                    <a:gd name="T39" fmla="*/ 0 h 74"/>
                    <a:gd name="T40" fmla="*/ 30 w 74"/>
                    <a:gd name="T41" fmla="*/ 0 h 74"/>
                    <a:gd name="T42" fmla="*/ 22 w 74"/>
                    <a:gd name="T43" fmla="*/ 2 h 74"/>
                    <a:gd name="T44" fmla="*/ 16 w 74"/>
                    <a:gd name="T45" fmla="*/ 6 h 74"/>
                    <a:gd name="T46" fmla="*/ 10 w 74"/>
                    <a:gd name="T47" fmla="*/ 10 h 74"/>
                    <a:gd name="T48" fmla="*/ 6 w 74"/>
                    <a:gd name="T49" fmla="*/ 16 h 74"/>
                    <a:gd name="T50" fmla="*/ 2 w 74"/>
                    <a:gd name="T51" fmla="*/ 22 h 74"/>
                    <a:gd name="T52" fmla="*/ 0 w 74"/>
                    <a:gd name="T53" fmla="*/ 30 h 74"/>
                    <a:gd name="T54" fmla="*/ 0 w 74"/>
                    <a:gd name="T55" fmla="*/ 36 h 74"/>
                    <a:gd name="T56" fmla="*/ 0 w 74"/>
                    <a:gd name="T57" fmla="*/ 36 h 74"/>
                    <a:gd name="T58" fmla="*/ 0 w 74"/>
                    <a:gd name="T59" fmla="*/ 44 h 74"/>
                    <a:gd name="T60" fmla="*/ 2 w 74"/>
                    <a:gd name="T61" fmla="*/ 52 h 74"/>
                    <a:gd name="T62" fmla="*/ 6 w 74"/>
                    <a:gd name="T63" fmla="*/ 58 h 74"/>
                    <a:gd name="T64" fmla="*/ 10 w 74"/>
                    <a:gd name="T65" fmla="*/ 62 h 74"/>
                    <a:gd name="T66" fmla="*/ 16 w 74"/>
                    <a:gd name="T67" fmla="*/ 68 h 74"/>
                    <a:gd name="T68" fmla="*/ 22 w 74"/>
                    <a:gd name="T69" fmla="*/ 70 h 74"/>
                    <a:gd name="T70" fmla="*/ 30 w 74"/>
                    <a:gd name="T71" fmla="*/ 72 h 74"/>
                    <a:gd name="T72" fmla="*/ 36 w 74"/>
                    <a:gd name="T73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4">
                      <a:moveTo>
                        <a:pt x="36" y="74"/>
                      </a:moveTo>
                      <a:lnTo>
                        <a:pt x="36" y="74"/>
                      </a:lnTo>
                      <a:lnTo>
                        <a:pt x="44" y="72"/>
                      </a:lnTo>
                      <a:lnTo>
                        <a:pt x="52" y="70"/>
                      </a:lnTo>
                      <a:lnTo>
                        <a:pt x="58" y="68"/>
                      </a:lnTo>
                      <a:lnTo>
                        <a:pt x="62" y="62"/>
                      </a:lnTo>
                      <a:lnTo>
                        <a:pt x="68" y="58"/>
                      </a:lnTo>
                      <a:lnTo>
                        <a:pt x="70" y="52"/>
                      </a:lnTo>
                      <a:lnTo>
                        <a:pt x="72" y="44"/>
                      </a:lnTo>
                      <a:lnTo>
                        <a:pt x="74" y="36"/>
                      </a:lnTo>
                      <a:lnTo>
                        <a:pt x="74" y="36"/>
                      </a:lnTo>
                      <a:lnTo>
                        <a:pt x="72" y="30"/>
                      </a:lnTo>
                      <a:lnTo>
                        <a:pt x="70" y="22"/>
                      </a:lnTo>
                      <a:lnTo>
                        <a:pt x="68" y="16"/>
                      </a:lnTo>
                      <a:lnTo>
                        <a:pt x="62" y="10"/>
                      </a:lnTo>
                      <a:lnTo>
                        <a:pt x="58" y="6"/>
                      </a:lnTo>
                      <a:lnTo>
                        <a:pt x="52" y="2"/>
                      </a:lnTo>
                      <a:lnTo>
                        <a:pt x="44" y="0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2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44"/>
                      </a:lnTo>
                      <a:lnTo>
                        <a:pt x="2" y="52"/>
                      </a:lnTo>
                      <a:lnTo>
                        <a:pt x="6" y="58"/>
                      </a:lnTo>
                      <a:lnTo>
                        <a:pt x="10" y="62"/>
                      </a:lnTo>
                      <a:lnTo>
                        <a:pt x="16" y="68"/>
                      </a:lnTo>
                      <a:lnTo>
                        <a:pt x="22" y="70"/>
                      </a:lnTo>
                      <a:lnTo>
                        <a:pt x="30" y="72"/>
                      </a:lnTo>
                      <a:lnTo>
                        <a:pt x="36" y="74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76">
                  <a:extLst>
                    <a:ext uri="{FF2B5EF4-FFF2-40B4-BE49-F238E27FC236}">
                      <a16:creationId xmlns:a16="http://schemas.microsoft.com/office/drawing/2014/main" id="{57E35E68-76AC-AE1D-6298-74CF8BC52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4288" y="2647494"/>
                  <a:ext cx="174625" cy="320675"/>
                </a:xfrm>
                <a:custGeom>
                  <a:avLst/>
                  <a:gdLst>
                    <a:gd name="T0" fmla="*/ 110 w 110"/>
                    <a:gd name="T1" fmla="*/ 0 h 202"/>
                    <a:gd name="T2" fmla="*/ 0 w 110"/>
                    <a:gd name="T3" fmla="*/ 0 h 202"/>
                    <a:gd name="T4" fmla="*/ 20 w 110"/>
                    <a:gd name="T5" fmla="*/ 110 h 202"/>
                    <a:gd name="T6" fmla="*/ 20 w 110"/>
                    <a:gd name="T7" fmla="*/ 202 h 202"/>
                    <a:gd name="T8" fmla="*/ 88 w 110"/>
                    <a:gd name="T9" fmla="*/ 202 h 202"/>
                    <a:gd name="T10" fmla="*/ 88 w 110"/>
                    <a:gd name="T11" fmla="*/ 110 h 202"/>
                    <a:gd name="T12" fmla="*/ 110 w 110"/>
                    <a:gd name="T13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0" h="202">
                      <a:moveTo>
                        <a:pt x="110" y="0"/>
                      </a:moveTo>
                      <a:lnTo>
                        <a:pt x="0" y="0"/>
                      </a:lnTo>
                      <a:lnTo>
                        <a:pt x="20" y="110"/>
                      </a:lnTo>
                      <a:lnTo>
                        <a:pt x="20" y="202"/>
                      </a:lnTo>
                      <a:lnTo>
                        <a:pt x="88" y="202"/>
                      </a:lnTo>
                      <a:lnTo>
                        <a:pt x="88" y="110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C4E62547-43D7-729A-1C71-BAC8ACA53665}"/>
                </a:ext>
              </a:extLst>
            </p:cNvPr>
            <p:cNvSpPr/>
            <p:nvPr/>
          </p:nvSpPr>
          <p:spPr>
            <a:xfrm>
              <a:off x="8922202" y="5490239"/>
              <a:ext cx="2005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altLang="de-DE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rPr>
                <a:t>Study </a:t>
              </a:r>
              <a:r>
                <a:rPr kumimoji="0" lang="de-DE" altLang="de-DE" sz="18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rPr>
                <a:t>programmes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kzidenz-Grotesk Next Regular"/>
                <a:ea typeface="+mn-ea"/>
                <a:cs typeface="+mn-cs"/>
              </a:endParaRPr>
            </a:p>
          </p:txBody>
        </p:sp>
        <p:grpSp>
          <p:nvGrpSpPr>
            <p:cNvPr id="48" name="Gruppierung 50">
              <a:extLst>
                <a:ext uri="{FF2B5EF4-FFF2-40B4-BE49-F238E27FC236}">
                  <a16:creationId xmlns:a16="http://schemas.microsoft.com/office/drawing/2014/main" id="{697EE229-666A-FBE2-CA00-C867EDF7E0DA}"/>
                </a:ext>
              </a:extLst>
            </p:cNvPr>
            <p:cNvGrpSpPr/>
            <p:nvPr/>
          </p:nvGrpSpPr>
          <p:grpSpPr>
            <a:xfrm>
              <a:off x="7941099" y="5294580"/>
              <a:ext cx="900000" cy="900000"/>
              <a:chOff x="6494390" y="5765537"/>
              <a:chExt cx="900000" cy="900000"/>
            </a:xfrm>
          </p:grpSpPr>
          <p:sp>
            <p:nvSpPr>
              <p:cNvPr id="60" name="Oval 175">
                <a:extLst>
                  <a:ext uri="{FF2B5EF4-FFF2-40B4-BE49-F238E27FC236}">
                    <a16:creationId xmlns:a16="http://schemas.microsoft.com/office/drawing/2014/main" id="{0F7CE68E-6992-621C-2D92-5EA3B0CC1036}"/>
                  </a:ext>
                </a:extLst>
              </p:cNvPr>
              <p:cNvSpPr/>
              <p:nvPr/>
            </p:nvSpPr>
            <p:spPr>
              <a:xfrm>
                <a:off x="6494390" y="5765537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61" name="Gruppierung 167">
                <a:extLst>
                  <a:ext uri="{FF2B5EF4-FFF2-40B4-BE49-F238E27FC236}">
                    <a16:creationId xmlns:a16="http://schemas.microsoft.com/office/drawing/2014/main" id="{F592888F-90FC-68B0-7E67-A9F20F8BA6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44829" y="6000700"/>
                <a:ext cx="399122" cy="237600"/>
                <a:chOff x="3046961" y="4185782"/>
                <a:chExt cx="1082674" cy="644524"/>
              </a:xfrm>
            </p:grpSpPr>
            <p:sp>
              <p:nvSpPr>
                <p:cNvPr id="63" name="Freeform 7">
                  <a:extLst>
                    <a:ext uri="{FF2B5EF4-FFF2-40B4-BE49-F238E27FC236}">
                      <a16:creationId xmlns:a16="http://schemas.microsoft.com/office/drawing/2014/main" id="{126E2F3F-136A-54F8-1ACF-79EC6E63FF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961" y="4185782"/>
                  <a:ext cx="1082674" cy="301625"/>
                </a:xfrm>
                <a:custGeom>
                  <a:avLst/>
                  <a:gdLst>
                    <a:gd name="T0" fmla="*/ 11 w 350"/>
                    <a:gd name="T1" fmla="*/ 34 h 97"/>
                    <a:gd name="T2" fmla="*/ 23 w 350"/>
                    <a:gd name="T3" fmla="*/ 37 h 97"/>
                    <a:gd name="T4" fmla="*/ 96 w 350"/>
                    <a:gd name="T5" fmla="*/ 52 h 97"/>
                    <a:gd name="T6" fmla="*/ 155 w 350"/>
                    <a:gd name="T7" fmla="*/ 64 h 97"/>
                    <a:gd name="T8" fmla="*/ 195 w 350"/>
                    <a:gd name="T9" fmla="*/ 64 h 97"/>
                    <a:gd name="T10" fmla="*/ 254 w 350"/>
                    <a:gd name="T11" fmla="*/ 52 h 97"/>
                    <a:gd name="T12" fmla="*/ 284 w 350"/>
                    <a:gd name="T13" fmla="*/ 46 h 97"/>
                    <a:gd name="T14" fmla="*/ 284 w 350"/>
                    <a:gd name="T15" fmla="*/ 58 h 97"/>
                    <a:gd name="T16" fmla="*/ 284 w 350"/>
                    <a:gd name="T17" fmla="*/ 76 h 97"/>
                    <a:gd name="T18" fmla="*/ 281 w 350"/>
                    <a:gd name="T19" fmla="*/ 77 h 97"/>
                    <a:gd name="T20" fmla="*/ 279 w 350"/>
                    <a:gd name="T21" fmla="*/ 84 h 97"/>
                    <a:gd name="T22" fmla="*/ 285 w 350"/>
                    <a:gd name="T23" fmla="*/ 93 h 97"/>
                    <a:gd name="T24" fmla="*/ 292 w 350"/>
                    <a:gd name="T25" fmla="*/ 97 h 97"/>
                    <a:gd name="T26" fmla="*/ 299 w 350"/>
                    <a:gd name="T27" fmla="*/ 93 h 97"/>
                    <a:gd name="T28" fmla="*/ 304 w 350"/>
                    <a:gd name="T29" fmla="*/ 84 h 97"/>
                    <a:gd name="T30" fmla="*/ 302 w 350"/>
                    <a:gd name="T31" fmla="*/ 77 h 97"/>
                    <a:gd name="T32" fmla="*/ 299 w 350"/>
                    <a:gd name="T33" fmla="*/ 76 h 97"/>
                    <a:gd name="T34" fmla="*/ 299 w 350"/>
                    <a:gd name="T35" fmla="*/ 43 h 97"/>
                    <a:gd name="T36" fmla="*/ 326 w 350"/>
                    <a:gd name="T37" fmla="*/ 37 h 97"/>
                    <a:gd name="T38" fmla="*/ 339 w 350"/>
                    <a:gd name="T39" fmla="*/ 34 h 97"/>
                    <a:gd name="T40" fmla="*/ 338 w 350"/>
                    <a:gd name="T41" fmla="*/ 27 h 97"/>
                    <a:gd name="T42" fmla="*/ 195 w 350"/>
                    <a:gd name="T43" fmla="*/ 2 h 97"/>
                    <a:gd name="T44" fmla="*/ 154 w 350"/>
                    <a:gd name="T45" fmla="*/ 2 h 97"/>
                    <a:gd name="T46" fmla="*/ 11 w 350"/>
                    <a:gd name="T47" fmla="*/ 27 h 97"/>
                    <a:gd name="T48" fmla="*/ 11 w 350"/>
                    <a:gd name="T49" fmla="*/ 3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50" h="97">
                      <a:moveTo>
                        <a:pt x="11" y="34"/>
                      </a:move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96" y="52"/>
                        <a:pt x="96" y="52"/>
                        <a:pt x="96" y="52"/>
                      </a:cubicBezTo>
                      <a:cubicBezTo>
                        <a:pt x="155" y="64"/>
                        <a:pt x="155" y="64"/>
                        <a:pt x="155" y="64"/>
                      </a:cubicBezTo>
                      <a:cubicBezTo>
                        <a:pt x="166" y="66"/>
                        <a:pt x="184" y="66"/>
                        <a:pt x="195" y="64"/>
                      </a:cubicBezTo>
                      <a:cubicBezTo>
                        <a:pt x="254" y="52"/>
                        <a:pt x="254" y="52"/>
                        <a:pt x="254" y="52"/>
                      </a:cubicBezTo>
                      <a:cubicBezTo>
                        <a:pt x="284" y="46"/>
                        <a:pt x="284" y="46"/>
                        <a:pt x="284" y="46"/>
                      </a:cubicBezTo>
                      <a:cubicBezTo>
                        <a:pt x="284" y="58"/>
                        <a:pt x="284" y="58"/>
                        <a:pt x="284" y="58"/>
                      </a:cubicBezTo>
                      <a:cubicBezTo>
                        <a:pt x="284" y="76"/>
                        <a:pt x="284" y="76"/>
                        <a:pt x="284" y="76"/>
                      </a:cubicBezTo>
                      <a:cubicBezTo>
                        <a:pt x="281" y="76"/>
                        <a:pt x="281" y="77"/>
                        <a:pt x="281" y="77"/>
                      </a:cubicBezTo>
                      <a:cubicBezTo>
                        <a:pt x="279" y="79"/>
                        <a:pt x="278" y="82"/>
                        <a:pt x="279" y="84"/>
                      </a:cubicBezTo>
                      <a:cubicBezTo>
                        <a:pt x="285" y="93"/>
                        <a:pt x="285" y="93"/>
                        <a:pt x="285" y="93"/>
                      </a:cubicBezTo>
                      <a:cubicBezTo>
                        <a:pt x="286" y="95"/>
                        <a:pt x="289" y="97"/>
                        <a:pt x="292" y="97"/>
                      </a:cubicBezTo>
                      <a:cubicBezTo>
                        <a:pt x="294" y="97"/>
                        <a:pt x="298" y="95"/>
                        <a:pt x="299" y="93"/>
                      </a:cubicBezTo>
                      <a:cubicBezTo>
                        <a:pt x="304" y="84"/>
                        <a:pt x="304" y="84"/>
                        <a:pt x="304" y="84"/>
                      </a:cubicBezTo>
                      <a:cubicBezTo>
                        <a:pt x="305" y="82"/>
                        <a:pt x="304" y="79"/>
                        <a:pt x="302" y="77"/>
                      </a:cubicBezTo>
                      <a:cubicBezTo>
                        <a:pt x="302" y="77"/>
                        <a:pt x="302" y="76"/>
                        <a:pt x="299" y="76"/>
                      </a:cubicBezTo>
                      <a:cubicBezTo>
                        <a:pt x="299" y="43"/>
                        <a:pt x="299" y="43"/>
                        <a:pt x="299" y="43"/>
                      </a:cubicBezTo>
                      <a:cubicBezTo>
                        <a:pt x="326" y="37"/>
                        <a:pt x="326" y="37"/>
                        <a:pt x="326" y="37"/>
                      </a:cubicBezTo>
                      <a:cubicBezTo>
                        <a:pt x="339" y="34"/>
                        <a:pt x="339" y="34"/>
                        <a:pt x="339" y="34"/>
                      </a:cubicBezTo>
                      <a:cubicBezTo>
                        <a:pt x="350" y="32"/>
                        <a:pt x="350" y="29"/>
                        <a:pt x="338" y="27"/>
                      </a:cubicBezTo>
                      <a:cubicBezTo>
                        <a:pt x="195" y="2"/>
                        <a:pt x="195" y="2"/>
                        <a:pt x="195" y="2"/>
                      </a:cubicBezTo>
                      <a:cubicBezTo>
                        <a:pt x="184" y="0"/>
                        <a:pt x="166" y="0"/>
                        <a:pt x="154" y="2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0" y="29"/>
                        <a:pt x="0" y="32"/>
                        <a:pt x="11" y="34"/>
                      </a:cubicBezTo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8">
                  <a:extLst>
                    <a:ext uri="{FF2B5EF4-FFF2-40B4-BE49-F238E27FC236}">
                      <a16:creationId xmlns:a16="http://schemas.microsoft.com/office/drawing/2014/main" id="{C379100C-3A42-5A93-6C37-CE711A593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1124" y="4409619"/>
                  <a:ext cx="512762" cy="420687"/>
                </a:xfrm>
                <a:custGeom>
                  <a:avLst/>
                  <a:gdLst>
                    <a:gd name="T0" fmla="*/ 166 w 166"/>
                    <a:gd name="T1" fmla="*/ 100 h 136"/>
                    <a:gd name="T2" fmla="*/ 162 w 166"/>
                    <a:gd name="T3" fmla="*/ 0 h 136"/>
                    <a:gd name="T4" fmla="*/ 103 w 166"/>
                    <a:gd name="T5" fmla="*/ 12 h 136"/>
                    <a:gd name="T6" fmla="*/ 102 w 166"/>
                    <a:gd name="T7" fmla="*/ 12 h 136"/>
                    <a:gd name="T8" fmla="*/ 96 w 166"/>
                    <a:gd name="T9" fmla="*/ 13 h 136"/>
                    <a:gd name="T10" fmla="*/ 93 w 166"/>
                    <a:gd name="T11" fmla="*/ 13 h 136"/>
                    <a:gd name="T12" fmla="*/ 75 w 166"/>
                    <a:gd name="T13" fmla="*/ 13 h 136"/>
                    <a:gd name="T14" fmla="*/ 65 w 166"/>
                    <a:gd name="T15" fmla="*/ 12 h 136"/>
                    <a:gd name="T16" fmla="*/ 63 w 166"/>
                    <a:gd name="T17" fmla="*/ 12 h 136"/>
                    <a:gd name="T18" fmla="*/ 4 w 166"/>
                    <a:gd name="T19" fmla="*/ 0 h 136"/>
                    <a:gd name="T20" fmla="*/ 0 w 166"/>
                    <a:gd name="T21" fmla="*/ 100 h 136"/>
                    <a:gd name="T22" fmla="*/ 3 w 166"/>
                    <a:gd name="T23" fmla="*/ 107 h 136"/>
                    <a:gd name="T24" fmla="*/ 83 w 166"/>
                    <a:gd name="T25" fmla="*/ 136 h 136"/>
                    <a:gd name="T26" fmla="*/ 163 w 166"/>
                    <a:gd name="T27" fmla="*/ 107 h 136"/>
                    <a:gd name="T28" fmla="*/ 166 w 166"/>
                    <a:gd name="T29" fmla="*/ 10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6" h="136">
                      <a:moveTo>
                        <a:pt x="166" y="100"/>
                      </a:move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03" y="12"/>
                        <a:pt x="103" y="12"/>
                        <a:pt x="102" y="12"/>
                      </a:cubicBezTo>
                      <a:cubicBezTo>
                        <a:pt x="100" y="12"/>
                        <a:pt x="98" y="13"/>
                        <a:pt x="96" y="13"/>
                      </a:cubicBezTo>
                      <a:cubicBezTo>
                        <a:pt x="95" y="13"/>
                        <a:pt x="94" y="13"/>
                        <a:pt x="93" y="13"/>
                      </a:cubicBezTo>
                      <a:cubicBezTo>
                        <a:pt x="87" y="13"/>
                        <a:pt x="81" y="14"/>
                        <a:pt x="75" y="13"/>
                      </a:cubicBezTo>
                      <a:cubicBezTo>
                        <a:pt x="71" y="13"/>
                        <a:pt x="68" y="13"/>
                        <a:pt x="65" y="12"/>
                      </a:cubicBezTo>
                      <a:cubicBezTo>
                        <a:pt x="64" y="12"/>
                        <a:pt x="63" y="12"/>
                        <a:pt x="63" y="1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2"/>
                        <a:pt x="2" y="105"/>
                        <a:pt x="3" y="107"/>
                      </a:cubicBezTo>
                      <a:cubicBezTo>
                        <a:pt x="3" y="107"/>
                        <a:pt x="38" y="136"/>
                        <a:pt x="83" y="136"/>
                      </a:cubicBezTo>
                      <a:cubicBezTo>
                        <a:pt x="127" y="136"/>
                        <a:pt x="163" y="107"/>
                        <a:pt x="163" y="107"/>
                      </a:cubicBezTo>
                      <a:cubicBezTo>
                        <a:pt x="164" y="105"/>
                        <a:pt x="166" y="102"/>
                        <a:pt x="166" y="100"/>
                      </a:cubicBezTo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9">
                  <a:extLst>
                    <a:ext uri="{FF2B5EF4-FFF2-40B4-BE49-F238E27FC236}">
                      <a16:creationId xmlns:a16="http://schemas.microsoft.com/office/drawing/2014/main" id="{FB5E99E5-6D3E-3DF4-1E91-125050014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8973" y="4517569"/>
                  <a:ext cx="80962" cy="130175"/>
                </a:xfrm>
                <a:custGeom>
                  <a:avLst/>
                  <a:gdLst>
                    <a:gd name="T0" fmla="*/ 0 w 26"/>
                    <a:gd name="T1" fmla="*/ 32 h 42"/>
                    <a:gd name="T2" fmla="*/ 2 w 26"/>
                    <a:gd name="T3" fmla="*/ 39 h 42"/>
                    <a:gd name="T4" fmla="*/ 13 w 26"/>
                    <a:gd name="T5" fmla="*/ 42 h 42"/>
                    <a:gd name="T6" fmla="*/ 23 w 26"/>
                    <a:gd name="T7" fmla="*/ 39 h 42"/>
                    <a:gd name="T8" fmla="*/ 25 w 26"/>
                    <a:gd name="T9" fmla="*/ 32 h 42"/>
                    <a:gd name="T10" fmla="*/ 17 w 26"/>
                    <a:gd name="T11" fmla="*/ 4 h 42"/>
                    <a:gd name="T12" fmla="*/ 13 w 26"/>
                    <a:gd name="T13" fmla="*/ 0 h 42"/>
                    <a:gd name="T14" fmla="*/ 8 w 26"/>
                    <a:gd name="T15" fmla="*/ 4 h 42"/>
                    <a:gd name="T16" fmla="*/ 0 w 26"/>
                    <a:gd name="T17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2">
                      <a:moveTo>
                        <a:pt x="0" y="32"/>
                      </a:moveTo>
                      <a:cubicBezTo>
                        <a:pt x="0" y="34"/>
                        <a:pt x="0" y="37"/>
                        <a:pt x="2" y="39"/>
                      </a:cubicBezTo>
                      <a:cubicBezTo>
                        <a:pt x="2" y="39"/>
                        <a:pt x="5" y="42"/>
                        <a:pt x="13" y="42"/>
                      </a:cubicBezTo>
                      <a:cubicBezTo>
                        <a:pt x="20" y="42"/>
                        <a:pt x="23" y="39"/>
                        <a:pt x="23" y="39"/>
                      </a:cubicBezTo>
                      <a:cubicBezTo>
                        <a:pt x="25" y="37"/>
                        <a:pt x="26" y="34"/>
                        <a:pt x="25" y="32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2"/>
                        <a:pt x="15" y="0"/>
                        <a:pt x="13" y="0"/>
                      </a:cubicBezTo>
                      <a:cubicBezTo>
                        <a:pt x="10" y="0"/>
                        <a:pt x="8" y="2"/>
                        <a:pt x="8" y="4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9415F6B3-9978-1662-15B4-050497CAACEB}"/>
                  </a:ext>
                </a:extLst>
              </p:cNvPr>
              <p:cNvSpPr/>
              <p:nvPr/>
            </p:nvSpPr>
            <p:spPr>
              <a:xfrm>
                <a:off x="6760686" y="6262870"/>
                <a:ext cx="3674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76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uppierung 51">
              <a:extLst>
                <a:ext uri="{FF2B5EF4-FFF2-40B4-BE49-F238E27FC236}">
                  <a16:creationId xmlns:a16="http://schemas.microsoft.com/office/drawing/2014/main" id="{127173EC-6DD9-E6DD-FE9A-A998ED2025FE}"/>
                </a:ext>
              </a:extLst>
            </p:cNvPr>
            <p:cNvGrpSpPr/>
            <p:nvPr/>
          </p:nvGrpSpPr>
          <p:grpSpPr>
            <a:xfrm>
              <a:off x="10993269" y="5294580"/>
              <a:ext cx="900000" cy="900000"/>
              <a:chOff x="10762387" y="5703254"/>
              <a:chExt cx="900000" cy="900000"/>
            </a:xfrm>
          </p:grpSpPr>
          <p:sp>
            <p:nvSpPr>
              <p:cNvPr id="54" name="Oval 176">
                <a:extLst>
                  <a:ext uri="{FF2B5EF4-FFF2-40B4-BE49-F238E27FC236}">
                    <a16:creationId xmlns:a16="http://schemas.microsoft.com/office/drawing/2014/main" id="{36001D5E-1B0D-833B-547D-DF5DBA66BA99}"/>
                  </a:ext>
                </a:extLst>
              </p:cNvPr>
              <p:cNvSpPr/>
              <p:nvPr/>
            </p:nvSpPr>
            <p:spPr>
              <a:xfrm>
                <a:off x="10762387" y="5703254"/>
                <a:ext cx="900000" cy="900000"/>
              </a:xfrm>
              <a:prstGeom prst="ellipse">
                <a:avLst/>
              </a:prstGeom>
              <a:solidFill>
                <a:schemeClr val="bg1"/>
              </a:solidFill>
              <a:ln w="254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92C08C92-0384-53F7-2580-813751E5097B}"/>
                  </a:ext>
                </a:extLst>
              </p:cNvPr>
              <p:cNvSpPr/>
              <p:nvPr/>
            </p:nvSpPr>
            <p:spPr>
              <a:xfrm>
                <a:off x="11028683" y="6201458"/>
                <a:ext cx="36740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altLang="de-DE" sz="1400" i="1" dirty="0">
                    <a:solidFill>
                      <a:srgbClr val="00599C"/>
                    </a:solidFill>
                    <a:latin typeface="Akzidenz-Grotesk Next Regular"/>
                  </a:rPr>
                  <a:t>9</a:t>
                </a:r>
                <a:r>
                  <a:rPr kumimoji="0" lang="de-DE" altLang="de-DE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599C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rPr>
                  <a:t>0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kzidenz-Grotesk Next Regular"/>
                  <a:ea typeface="+mn-ea"/>
                  <a:cs typeface="+mn-cs"/>
                </a:endParaRPr>
              </a:p>
            </p:txBody>
          </p:sp>
          <p:grpSp>
            <p:nvGrpSpPr>
              <p:cNvPr id="56" name="Gruppierung 200">
                <a:extLst>
                  <a:ext uri="{FF2B5EF4-FFF2-40B4-BE49-F238E27FC236}">
                    <a16:creationId xmlns:a16="http://schemas.microsoft.com/office/drawing/2014/main" id="{ABA5CFED-476F-34B0-3014-CDC44C6ED6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10022" y="5871100"/>
                <a:ext cx="604730" cy="360000"/>
                <a:chOff x="3046961" y="4185782"/>
                <a:chExt cx="1082674" cy="644524"/>
              </a:xfrm>
            </p:grpSpPr>
            <p:sp>
              <p:nvSpPr>
                <p:cNvPr id="57" name="Freeform 7">
                  <a:extLst>
                    <a:ext uri="{FF2B5EF4-FFF2-40B4-BE49-F238E27FC236}">
                      <a16:creationId xmlns:a16="http://schemas.microsoft.com/office/drawing/2014/main" id="{A2322F9C-FCE5-6167-521A-51F7DCA1B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6961" y="4185782"/>
                  <a:ext cx="1082674" cy="301625"/>
                </a:xfrm>
                <a:custGeom>
                  <a:avLst/>
                  <a:gdLst>
                    <a:gd name="T0" fmla="*/ 11 w 350"/>
                    <a:gd name="T1" fmla="*/ 34 h 97"/>
                    <a:gd name="T2" fmla="*/ 23 w 350"/>
                    <a:gd name="T3" fmla="*/ 37 h 97"/>
                    <a:gd name="T4" fmla="*/ 96 w 350"/>
                    <a:gd name="T5" fmla="*/ 52 h 97"/>
                    <a:gd name="T6" fmla="*/ 155 w 350"/>
                    <a:gd name="T7" fmla="*/ 64 h 97"/>
                    <a:gd name="T8" fmla="*/ 195 w 350"/>
                    <a:gd name="T9" fmla="*/ 64 h 97"/>
                    <a:gd name="T10" fmla="*/ 254 w 350"/>
                    <a:gd name="T11" fmla="*/ 52 h 97"/>
                    <a:gd name="T12" fmla="*/ 284 w 350"/>
                    <a:gd name="T13" fmla="*/ 46 h 97"/>
                    <a:gd name="T14" fmla="*/ 284 w 350"/>
                    <a:gd name="T15" fmla="*/ 58 h 97"/>
                    <a:gd name="T16" fmla="*/ 284 w 350"/>
                    <a:gd name="T17" fmla="*/ 76 h 97"/>
                    <a:gd name="T18" fmla="*/ 281 w 350"/>
                    <a:gd name="T19" fmla="*/ 77 h 97"/>
                    <a:gd name="T20" fmla="*/ 279 w 350"/>
                    <a:gd name="T21" fmla="*/ 84 h 97"/>
                    <a:gd name="T22" fmla="*/ 285 w 350"/>
                    <a:gd name="T23" fmla="*/ 93 h 97"/>
                    <a:gd name="T24" fmla="*/ 292 w 350"/>
                    <a:gd name="T25" fmla="*/ 97 h 97"/>
                    <a:gd name="T26" fmla="*/ 299 w 350"/>
                    <a:gd name="T27" fmla="*/ 93 h 97"/>
                    <a:gd name="T28" fmla="*/ 304 w 350"/>
                    <a:gd name="T29" fmla="*/ 84 h 97"/>
                    <a:gd name="T30" fmla="*/ 302 w 350"/>
                    <a:gd name="T31" fmla="*/ 77 h 97"/>
                    <a:gd name="T32" fmla="*/ 299 w 350"/>
                    <a:gd name="T33" fmla="*/ 76 h 97"/>
                    <a:gd name="T34" fmla="*/ 299 w 350"/>
                    <a:gd name="T35" fmla="*/ 43 h 97"/>
                    <a:gd name="T36" fmla="*/ 326 w 350"/>
                    <a:gd name="T37" fmla="*/ 37 h 97"/>
                    <a:gd name="T38" fmla="*/ 339 w 350"/>
                    <a:gd name="T39" fmla="*/ 34 h 97"/>
                    <a:gd name="T40" fmla="*/ 338 w 350"/>
                    <a:gd name="T41" fmla="*/ 27 h 97"/>
                    <a:gd name="T42" fmla="*/ 195 w 350"/>
                    <a:gd name="T43" fmla="*/ 2 h 97"/>
                    <a:gd name="T44" fmla="*/ 154 w 350"/>
                    <a:gd name="T45" fmla="*/ 2 h 97"/>
                    <a:gd name="T46" fmla="*/ 11 w 350"/>
                    <a:gd name="T47" fmla="*/ 27 h 97"/>
                    <a:gd name="T48" fmla="*/ 11 w 350"/>
                    <a:gd name="T49" fmla="*/ 3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50" h="97">
                      <a:moveTo>
                        <a:pt x="11" y="34"/>
                      </a:move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96" y="52"/>
                        <a:pt x="96" y="52"/>
                        <a:pt x="96" y="52"/>
                      </a:cubicBezTo>
                      <a:cubicBezTo>
                        <a:pt x="155" y="64"/>
                        <a:pt x="155" y="64"/>
                        <a:pt x="155" y="64"/>
                      </a:cubicBezTo>
                      <a:cubicBezTo>
                        <a:pt x="166" y="66"/>
                        <a:pt x="184" y="66"/>
                        <a:pt x="195" y="64"/>
                      </a:cubicBezTo>
                      <a:cubicBezTo>
                        <a:pt x="254" y="52"/>
                        <a:pt x="254" y="52"/>
                        <a:pt x="254" y="52"/>
                      </a:cubicBezTo>
                      <a:cubicBezTo>
                        <a:pt x="284" y="46"/>
                        <a:pt x="284" y="46"/>
                        <a:pt x="284" y="46"/>
                      </a:cubicBezTo>
                      <a:cubicBezTo>
                        <a:pt x="284" y="58"/>
                        <a:pt x="284" y="58"/>
                        <a:pt x="284" y="58"/>
                      </a:cubicBezTo>
                      <a:cubicBezTo>
                        <a:pt x="284" y="76"/>
                        <a:pt x="284" y="76"/>
                        <a:pt x="284" y="76"/>
                      </a:cubicBezTo>
                      <a:cubicBezTo>
                        <a:pt x="281" y="76"/>
                        <a:pt x="281" y="77"/>
                        <a:pt x="281" y="77"/>
                      </a:cubicBezTo>
                      <a:cubicBezTo>
                        <a:pt x="279" y="79"/>
                        <a:pt x="278" y="82"/>
                        <a:pt x="279" y="84"/>
                      </a:cubicBezTo>
                      <a:cubicBezTo>
                        <a:pt x="285" y="93"/>
                        <a:pt x="285" y="93"/>
                        <a:pt x="285" y="93"/>
                      </a:cubicBezTo>
                      <a:cubicBezTo>
                        <a:pt x="286" y="95"/>
                        <a:pt x="289" y="97"/>
                        <a:pt x="292" y="97"/>
                      </a:cubicBezTo>
                      <a:cubicBezTo>
                        <a:pt x="294" y="97"/>
                        <a:pt x="298" y="95"/>
                        <a:pt x="299" y="93"/>
                      </a:cubicBezTo>
                      <a:cubicBezTo>
                        <a:pt x="304" y="84"/>
                        <a:pt x="304" y="84"/>
                        <a:pt x="304" y="84"/>
                      </a:cubicBezTo>
                      <a:cubicBezTo>
                        <a:pt x="305" y="82"/>
                        <a:pt x="304" y="79"/>
                        <a:pt x="302" y="77"/>
                      </a:cubicBezTo>
                      <a:cubicBezTo>
                        <a:pt x="302" y="77"/>
                        <a:pt x="302" y="76"/>
                        <a:pt x="299" y="76"/>
                      </a:cubicBezTo>
                      <a:cubicBezTo>
                        <a:pt x="299" y="43"/>
                        <a:pt x="299" y="43"/>
                        <a:pt x="299" y="43"/>
                      </a:cubicBezTo>
                      <a:cubicBezTo>
                        <a:pt x="326" y="37"/>
                        <a:pt x="326" y="37"/>
                        <a:pt x="326" y="37"/>
                      </a:cubicBezTo>
                      <a:cubicBezTo>
                        <a:pt x="339" y="34"/>
                        <a:pt x="339" y="34"/>
                        <a:pt x="339" y="34"/>
                      </a:cubicBezTo>
                      <a:cubicBezTo>
                        <a:pt x="350" y="32"/>
                        <a:pt x="350" y="29"/>
                        <a:pt x="338" y="27"/>
                      </a:cubicBezTo>
                      <a:cubicBezTo>
                        <a:pt x="195" y="2"/>
                        <a:pt x="195" y="2"/>
                        <a:pt x="195" y="2"/>
                      </a:cubicBezTo>
                      <a:cubicBezTo>
                        <a:pt x="184" y="0"/>
                        <a:pt x="166" y="0"/>
                        <a:pt x="154" y="2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0" y="29"/>
                        <a:pt x="0" y="32"/>
                        <a:pt x="11" y="34"/>
                      </a:cubicBezTo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D05F9E1F-AA4A-5496-10CD-0F0DF521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31124" y="4409619"/>
                  <a:ext cx="512762" cy="420687"/>
                </a:xfrm>
                <a:custGeom>
                  <a:avLst/>
                  <a:gdLst>
                    <a:gd name="T0" fmla="*/ 166 w 166"/>
                    <a:gd name="T1" fmla="*/ 100 h 136"/>
                    <a:gd name="T2" fmla="*/ 162 w 166"/>
                    <a:gd name="T3" fmla="*/ 0 h 136"/>
                    <a:gd name="T4" fmla="*/ 103 w 166"/>
                    <a:gd name="T5" fmla="*/ 12 h 136"/>
                    <a:gd name="T6" fmla="*/ 102 w 166"/>
                    <a:gd name="T7" fmla="*/ 12 h 136"/>
                    <a:gd name="T8" fmla="*/ 96 w 166"/>
                    <a:gd name="T9" fmla="*/ 13 h 136"/>
                    <a:gd name="T10" fmla="*/ 93 w 166"/>
                    <a:gd name="T11" fmla="*/ 13 h 136"/>
                    <a:gd name="T12" fmla="*/ 75 w 166"/>
                    <a:gd name="T13" fmla="*/ 13 h 136"/>
                    <a:gd name="T14" fmla="*/ 65 w 166"/>
                    <a:gd name="T15" fmla="*/ 12 h 136"/>
                    <a:gd name="T16" fmla="*/ 63 w 166"/>
                    <a:gd name="T17" fmla="*/ 12 h 136"/>
                    <a:gd name="T18" fmla="*/ 4 w 166"/>
                    <a:gd name="T19" fmla="*/ 0 h 136"/>
                    <a:gd name="T20" fmla="*/ 0 w 166"/>
                    <a:gd name="T21" fmla="*/ 100 h 136"/>
                    <a:gd name="T22" fmla="*/ 3 w 166"/>
                    <a:gd name="T23" fmla="*/ 107 h 136"/>
                    <a:gd name="T24" fmla="*/ 83 w 166"/>
                    <a:gd name="T25" fmla="*/ 136 h 136"/>
                    <a:gd name="T26" fmla="*/ 163 w 166"/>
                    <a:gd name="T27" fmla="*/ 107 h 136"/>
                    <a:gd name="T28" fmla="*/ 166 w 166"/>
                    <a:gd name="T29" fmla="*/ 10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6" h="136">
                      <a:moveTo>
                        <a:pt x="166" y="100"/>
                      </a:move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03" y="12"/>
                        <a:pt x="103" y="12"/>
                        <a:pt x="102" y="12"/>
                      </a:cubicBezTo>
                      <a:cubicBezTo>
                        <a:pt x="100" y="12"/>
                        <a:pt x="98" y="13"/>
                        <a:pt x="96" y="13"/>
                      </a:cubicBezTo>
                      <a:cubicBezTo>
                        <a:pt x="95" y="13"/>
                        <a:pt x="94" y="13"/>
                        <a:pt x="93" y="13"/>
                      </a:cubicBezTo>
                      <a:cubicBezTo>
                        <a:pt x="87" y="13"/>
                        <a:pt x="81" y="14"/>
                        <a:pt x="75" y="13"/>
                      </a:cubicBezTo>
                      <a:cubicBezTo>
                        <a:pt x="71" y="13"/>
                        <a:pt x="68" y="13"/>
                        <a:pt x="65" y="12"/>
                      </a:cubicBezTo>
                      <a:cubicBezTo>
                        <a:pt x="64" y="12"/>
                        <a:pt x="63" y="12"/>
                        <a:pt x="63" y="1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2"/>
                        <a:pt x="2" y="105"/>
                        <a:pt x="3" y="107"/>
                      </a:cubicBezTo>
                      <a:cubicBezTo>
                        <a:pt x="3" y="107"/>
                        <a:pt x="38" y="136"/>
                        <a:pt x="83" y="136"/>
                      </a:cubicBezTo>
                      <a:cubicBezTo>
                        <a:pt x="127" y="136"/>
                        <a:pt x="163" y="107"/>
                        <a:pt x="163" y="107"/>
                      </a:cubicBezTo>
                      <a:cubicBezTo>
                        <a:pt x="164" y="105"/>
                        <a:pt x="166" y="102"/>
                        <a:pt x="166" y="100"/>
                      </a:cubicBezTo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305380DF-C729-4205-0163-53875B4277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8973" y="4517569"/>
                  <a:ext cx="80962" cy="130175"/>
                </a:xfrm>
                <a:custGeom>
                  <a:avLst/>
                  <a:gdLst>
                    <a:gd name="T0" fmla="*/ 0 w 26"/>
                    <a:gd name="T1" fmla="*/ 32 h 42"/>
                    <a:gd name="T2" fmla="*/ 2 w 26"/>
                    <a:gd name="T3" fmla="*/ 39 h 42"/>
                    <a:gd name="T4" fmla="*/ 13 w 26"/>
                    <a:gd name="T5" fmla="*/ 42 h 42"/>
                    <a:gd name="T6" fmla="*/ 23 w 26"/>
                    <a:gd name="T7" fmla="*/ 39 h 42"/>
                    <a:gd name="T8" fmla="*/ 25 w 26"/>
                    <a:gd name="T9" fmla="*/ 32 h 42"/>
                    <a:gd name="T10" fmla="*/ 17 w 26"/>
                    <a:gd name="T11" fmla="*/ 4 h 42"/>
                    <a:gd name="T12" fmla="*/ 13 w 26"/>
                    <a:gd name="T13" fmla="*/ 0 h 42"/>
                    <a:gd name="T14" fmla="*/ 8 w 26"/>
                    <a:gd name="T15" fmla="*/ 4 h 42"/>
                    <a:gd name="T16" fmla="*/ 0 w 26"/>
                    <a:gd name="T17" fmla="*/ 3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2">
                      <a:moveTo>
                        <a:pt x="0" y="32"/>
                      </a:moveTo>
                      <a:cubicBezTo>
                        <a:pt x="0" y="34"/>
                        <a:pt x="0" y="37"/>
                        <a:pt x="2" y="39"/>
                      </a:cubicBezTo>
                      <a:cubicBezTo>
                        <a:pt x="2" y="39"/>
                        <a:pt x="5" y="42"/>
                        <a:pt x="13" y="42"/>
                      </a:cubicBezTo>
                      <a:cubicBezTo>
                        <a:pt x="20" y="42"/>
                        <a:pt x="23" y="39"/>
                        <a:pt x="23" y="39"/>
                      </a:cubicBezTo>
                      <a:cubicBezTo>
                        <a:pt x="25" y="37"/>
                        <a:pt x="26" y="34"/>
                        <a:pt x="25" y="32"/>
                      </a:cubicBezTo>
                      <a:cubicBezTo>
                        <a:pt x="17" y="4"/>
                        <a:pt x="17" y="4"/>
                        <a:pt x="17" y="4"/>
                      </a:cubicBezTo>
                      <a:cubicBezTo>
                        <a:pt x="17" y="2"/>
                        <a:pt x="15" y="0"/>
                        <a:pt x="13" y="0"/>
                      </a:cubicBezTo>
                      <a:cubicBezTo>
                        <a:pt x="10" y="0"/>
                        <a:pt x="8" y="2"/>
                        <a:pt x="8" y="4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59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kzidenz-Grotesk Next Regular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BDCF19C-7705-602B-63D3-469F7426811A}"/>
                </a:ext>
              </a:extLst>
            </p:cNvPr>
            <p:cNvCxnSpPr/>
            <p:nvPr/>
          </p:nvCxnSpPr>
          <p:spPr>
            <a:xfrm>
              <a:off x="9063798" y="2534510"/>
              <a:ext cx="172247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44F1A6B6-F2C5-CC81-4B3E-14FA500D1EB6}"/>
                </a:ext>
              </a:extLst>
            </p:cNvPr>
            <p:cNvCxnSpPr/>
            <p:nvPr/>
          </p:nvCxnSpPr>
          <p:spPr>
            <a:xfrm>
              <a:off x="9036250" y="3647193"/>
              <a:ext cx="172247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E75C67EB-60B7-3270-FA9F-28A39A0BC7E9}"/>
                </a:ext>
              </a:extLst>
            </p:cNvPr>
            <p:cNvCxnSpPr/>
            <p:nvPr/>
          </p:nvCxnSpPr>
          <p:spPr>
            <a:xfrm>
              <a:off x="9036249" y="4753421"/>
              <a:ext cx="172247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FB170F61-EC03-ECFA-553E-D7FF72D84FA5}"/>
                </a:ext>
              </a:extLst>
            </p:cNvPr>
            <p:cNvCxnSpPr/>
            <p:nvPr/>
          </p:nvCxnSpPr>
          <p:spPr>
            <a:xfrm>
              <a:off x="9036248" y="5859571"/>
              <a:ext cx="1722475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41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53CAA9D-4281-A6AD-4EB9-0FA6835A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D49FD5-B1C1-2A18-C7C4-7B66D8E6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contract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7FC2B28-F4AB-5931-87E1-12E7E92F2B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of THI </a:t>
            </a:r>
            <a:r>
              <a:rPr lang="de-DE" dirty="0" err="1"/>
              <a:t>until</a:t>
            </a:r>
            <a:r>
              <a:rPr lang="de-DE" dirty="0"/>
              <a:t> 2027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B71BB8B-0EB7-05C1-1ADD-CC86A678C298}"/>
              </a:ext>
            </a:extLst>
          </p:cNvPr>
          <p:cNvSpPr txBox="1"/>
          <p:nvPr/>
        </p:nvSpPr>
        <p:spPr>
          <a:xfrm>
            <a:off x="932035" y="2224184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Promotion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teaching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innovations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5200E5E-E16C-8657-01F5-9AD281845835}"/>
              </a:ext>
            </a:extLst>
          </p:cNvPr>
          <p:cNvSpPr txBox="1"/>
          <p:nvPr/>
        </p:nvSpPr>
        <p:spPr>
          <a:xfrm>
            <a:off x="3720000" y="2224184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Support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start-ups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and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spin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-offs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A8464D0-9B94-49FA-E8B8-7AB673AE982D}"/>
              </a:ext>
            </a:extLst>
          </p:cNvPr>
          <p:cNvSpPr txBox="1"/>
          <p:nvPr/>
        </p:nvSpPr>
        <p:spPr>
          <a:xfrm>
            <a:off x="9372681" y="2224184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Gender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equality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in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science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3889048-DDDA-C626-326C-B139CE799149}"/>
              </a:ext>
            </a:extLst>
          </p:cNvPr>
          <p:cNvSpPr txBox="1"/>
          <p:nvPr/>
        </p:nvSpPr>
        <p:spPr>
          <a:xfrm>
            <a:off x="3743019" y="3581341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Expansion of </a:t>
            </a:r>
            <a:r>
              <a:rPr lang="de-DE" sz="1600" kern="0" dirty="0">
                <a:solidFill>
                  <a:srgbClr val="005799"/>
                </a:solidFill>
                <a:latin typeface="TSTAR" panose="020B0604020202020204"/>
              </a:rPr>
              <a:t>o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pen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lang="de-DE" sz="1600" kern="0" dirty="0">
                <a:solidFill>
                  <a:srgbClr val="005799"/>
                </a:solidFill>
                <a:latin typeface="TSTAR" panose="020B0604020202020204"/>
              </a:rPr>
              <a:t>a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ccess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publications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700CFD7-FF54-C80A-A64B-50479E60A5C7}"/>
              </a:ext>
            </a:extLst>
          </p:cNvPr>
          <p:cNvSpPr txBox="1"/>
          <p:nvPr/>
        </p:nvSpPr>
        <p:spPr>
          <a:xfrm>
            <a:off x="6594277" y="2224185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Expansion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the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AI-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mobility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center</a:t>
            </a:r>
            <a:b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</a:br>
            <a:r>
              <a:rPr lang="de-DE" sz="1200" kern="0" dirty="0">
                <a:solidFill>
                  <a:srgbClr val="005799"/>
                </a:solidFill>
                <a:latin typeface="TSTAR" panose="020B0604020202020204"/>
              </a:rPr>
              <a:t>(</a:t>
            </a:r>
            <a:r>
              <a:rPr lang="de-DE" sz="1200" kern="0" dirty="0" err="1">
                <a:solidFill>
                  <a:srgbClr val="005799"/>
                </a:solidFill>
                <a:latin typeface="TSTAR" panose="020B0604020202020204"/>
              </a:rPr>
              <a:t>up</a:t>
            </a:r>
            <a:r>
              <a:rPr lang="de-DE" sz="1200" kern="0" dirty="0">
                <a:solidFill>
                  <a:srgbClr val="005799"/>
                </a:solidFill>
                <a:latin typeface="TSTAR" panose="020B0604020202020204"/>
              </a:rPr>
              <a:t> </a:t>
            </a:r>
            <a:r>
              <a:rPr lang="de-DE" sz="1200" kern="0" dirty="0" err="1">
                <a:solidFill>
                  <a:srgbClr val="005799"/>
                </a:solidFill>
                <a:latin typeface="TSTAR" panose="020B0604020202020204"/>
              </a:rPr>
              <a:t>to</a:t>
            </a:r>
            <a:r>
              <a:rPr lang="de-DE" sz="1200" kern="0" dirty="0">
                <a:solidFill>
                  <a:srgbClr val="005799"/>
                </a:solidFill>
                <a:latin typeface="TSTAR" panose="020B0604020202020204"/>
              </a:rPr>
              <a:t> 150 </a:t>
            </a:r>
            <a:r>
              <a:rPr lang="de-DE" sz="1200" kern="0" dirty="0" err="1">
                <a:solidFill>
                  <a:srgbClr val="005799"/>
                </a:solidFill>
                <a:latin typeface="TSTAR" panose="020B0604020202020204"/>
              </a:rPr>
              <a:t>scientists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)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BD8FDD9-B5DB-0AEB-876D-84B07E65978C}"/>
              </a:ext>
            </a:extLst>
          </p:cNvPr>
          <p:cNvSpPr txBox="1"/>
          <p:nvPr/>
        </p:nvSpPr>
        <p:spPr>
          <a:xfrm>
            <a:off x="932035" y="3581341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System- </a:t>
            </a:r>
            <a:r>
              <a:rPr lang="de-DE" sz="1600" kern="0" dirty="0">
                <a:solidFill>
                  <a:srgbClr val="005799"/>
                </a:solidFill>
                <a:latin typeface="TSTAR" panose="020B0604020202020204"/>
              </a:rPr>
              <a:t>and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AACSB-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accreditation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E1E9DB3-02F6-CBB0-7104-2A67F1145D0A}"/>
              </a:ext>
            </a:extLst>
          </p:cNvPr>
          <p:cNvSpPr txBox="1"/>
          <p:nvPr/>
        </p:nvSpPr>
        <p:spPr>
          <a:xfrm>
            <a:off x="932035" y="4940739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Expansion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digitalisation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in </a:t>
            </a:r>
            <a:r>
              <a:rPr lang="de-DE" sz="1600" kern="0" dirty="0">
                <a:solidFill>
                  <a:srgbClr val="005799"/>
                </a:solidFill>
                <a:latin typeface="TSTAR" panose="020B0604020202020204"/>
              </a:rPr>
              <a:t>T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eaching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/ </a:t>
            </a:r>
            <a:r>
              <a:rPr lang="de-DE" sz="1600" kern="0" dirty="0">
                <a:solidFill>
                  <a:srgbClr val="005799"/>
                </a:solidFill>
                <a:latin typeface="TSTAR" panose="020B0604020202020204"/>
              </a:rPr>
              <a:t>A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dministration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8B2A51E-9579-39C9-1B43-CC2FCB4654C3}"/>
              </a:ext>
            </a:extLst>
          </p:cNvPr>
          <p:cNvSpPr txBox="1"/>
          <p:nvPr/>
        </p:nvSpPr>
        <p:spPr>
          <a:xfrm>
            <a:off x="9372681" y="3581341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  Establishment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the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Doctoral School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87B7D5D-41E1-DEC7-DD91-1137BB3839C8}"/>
              </a:ext>
            </a:extLst>
          </p:cNvPr>
          <p:cNvSpPr txBox="1"/>
          <p:nvPr/>
        </p:nvSpPr>
        <p:spPr>
          <a:xfrm>
            <a:off x="6594277" y="3581341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Strenghtening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interna-tional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networks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C4E08AC-15AA-7412-2E31-996B857EAD8C}"/>
              </a:ext>
            </a:extLst>
          </p:cNvPr>
          <p:cNvSpPr txBox="1"/>
          <p:nvPr/>
        </p:nvSpPr>
        <p:spPr>
          <a:xfrm>
            <a:off x="6594277" y="4940739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Sustainability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strategy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/ Implementation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climate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balance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062B83D-1322-BFA0-1BC7-5D726267BB26}"/>
              </a:ext>
            </a:extLst>
          </p:cNvPr>
          <p:cNvSpPr txBox="1"/>
          <p:nvPr/>
        </p:nvSpPr>
        <p:spPr>
          <a:xfrm>
            <a:off x="3678410" y="4940740"/>
            <a:ext cx="2376000" cy="799200"/>
          </a:xfrm>
          <a:prstGeom prst="rect">
            <a:avLst/>
          </a:prstGeom>
          <a:noFill/>
          <a:ln w="19050">
            <a:solidFill>
              <a:srgbClr val="005A9B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Establishment of </a:t>
            </a:r>
            <a:r>
              <a:rPr kumimoji="0" lang="de-D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the</a:t>
            </a: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5799"/>
              </a:solidFill>
              <a:effectLst/>
              <a:uLnTx/>
              <a:uFillTx/>
              <a:latin typeface="TSTAR" panose="020B0604020202020204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5799"/>
                </a:solidFill>
                <a:effectLst/>
                <a:uLnTx/>
                <a:uFillTx/>
                <a:latin typeface="TSTAR" panose="020B0604020202020204"/>
              </a:rPr>
              <a:t>International Welcome Center</a:t>
            </a:r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7CBA3BF6-8660-0B53-47C7-4A58A0B7428C}"/>
              </a:ext>
            </a:extLst>
          </p:cNvPr>
          <p:cNvGrpSpPr/>
          <p:nvPr/>
        </p:nvGrpSpPr>
        <p:grpSpPr>
          <a:xfrm>
            <a:off x="2734323" y="2786207"/>
            <a:ext cx="638321" cy="552314"/>
            <a:chOff x="3096979" y="2762170"/>
            <a:chExt cx="986589" cy="966965"/>
          </a:xfrm>
          <a:solidFill>
            <a:srgbClr val="005A9B"/>
          </a:solidFill>
        </p:grpSpPr>
        <p:sp>
          <p:nvSpPr>
            <p:cNvPr id="60" name="Rechteck: abgerundete Ecken 59">
              <a:extLst>
                <a:ext uri="{FF2B5EF4-FFF2-40B4-BE49-F238E27FC236}">
                  <a16:creationId xmlns:a16="http://schemas.microsoft.com/office/drawing/2014/main" id="{3375C19A-EFF8-B084-DE1A-A9CA08418D19}"/>
                </a:ext>
              </a:extLst>
            </p:cNvPr>
            <p:cNvSpPr/>
            <p:nvPr/>
          </p:nvSpPr>
          <p:spPr>
            <a:xfrm>
              <a:off x="3096979" y="2762170"/>
              <a:ext cx="986589" cy="966965"/>
            </a:xfrm>
            <a:prstGeom prst="roundRect">
              <a:avLst/>
            </a:prstGeom>
            <a:grpFill/>
            <a:ln w="38100" cap="flat" cmpd="sng" algn="ctr">
              <a:solidFill>
                <a:srgbClr val="005A9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TSTAR" panose="020B0604020202020204"/>
              </a:endParaRPr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8C0477C5-185C-3CFF-19B4-7070E1C3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140" y="2870769"/>
              <a:ext cx="702594" cy="593944"/>
            </a:xfrm>
            <a:prstGeom prst="rect">
              <a:avLst/>
            </a:prstGeom>
            <a:grpFill/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8FF8EDC-AD91-E173-78D0-5419832C9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8274" y="3501530"/>
              <a:ext cx="895055" cy="147287"/>
            </a:xfrm>
            <a:prstGeom prst="rect">
              <a:avLst/>
            </a:prstGeom>
            <a:grpFill/>
          </p:spPr>
        </p:pic>
      </p:grp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EA97E190-BE36-F1C3-6258-3F39C4BA9B6D}"/>
              </a:ext>
            </a:extLst>
          </p:cNvPr>
          <p:cNvSpPr/>
          <p:nvPr/>
        </p:nvSpPr>
        <p:spPr>
          <a:xfrm>
            <a:off x="2744369" y="4139041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887B9C0D-E806-522A-2803-9B0E9A747957}"/>
              </a:ext>
            </a:extLst>
          </p:cNvPr>
          <p:cNvSpPr/>
          <p:nvPr/>
        </p:nvSpPr>
        <p:spPr>
          <a:xfrm>
            <a:off x="2728633" y="5614999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DF0A43F1-03FF-84F5-C317-22F842BC2A30}"/>
              </a:ext>
            </a:extLst>
          </p:cNvPr>
          <p:cNvSpPr/>
          <p:nvPr/>
        </p:nvSpPr>
        <p:spPr>
          <a:xfrm>
            <a:off x="5673633" y="2777063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8B2F5854-87F0-5248-FE55-CACEF4206A34}"/>
              </a:ext>
            </a:extLst>
          </p:cNvPr>
          <p:cNvSpPr/>
          <p:nvPr/>
        </p:nvSpPr>
        <p:spPr>
          <a:xfrm>
            <a:off x="11321242" y="2685623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pic>
        <p:nvPicPr>
          <p:cNvPr id="67" name="Grafik 66">
            <a:extLst>
              <a:ext uri="{FF2B5EF4-FFF2-40B4-BE49-F238E27FC236}">
                <a16:creationId xmlns:a16="http://schemas.microsoft.com/office/drawing/2014/main" id="{48E5316D-C7D3-6F2B-CB26-70FB244811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6409" y="2685623"/>
            <a:ext cx="567985" cy="567985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C06EC95B-2BFA-CF4C-A1B2-B6FFF08C437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972" y="5569902"/>
            <a:ext cx="635574" cy="635574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0A559877-E536-B6AD-903A-E066E5C7FA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338" y="4149319"/>
            <a:ext cx="552314" cy="552314"/>
          </a:xfrm>
          <a:prstGeom prst="rect">
            <a:avLst/>
          </a:prstGeom>
        </p:spPr>
      </p:pic>
      <p:sp>
        <p:nvSpPr>
          <p:cNvPr id="70" name="Rechteck: abgerundete Ecken 69">
            <a:extLst>
              <a:ext uri="{FF2B5EF4-FFF2-40B4-BE49-F238E27FC236}">
                <a16:creationId xmlns:a16="http://schemas.microsoft.com/office/drawing/2014/main" id="{FECB8C3E-0AE3-385F-5542-ADBE92161054}"/>
              </a:ext>
            </a:extLst>
          </p:cNvPr>
          <p:cNvSpPr/>
          <p:nvPr/>
        </p:nvSpPr>
        <p:spPr>
          <a:xfrm>
            <a:off x="8466422" y="4139041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8FE7705C-96D9-544A-5F06-B6B454A8186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606" y="4102629"/>
            <a:ext cx="625137" cy="625137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D41AE1F-2605-8992-6FDF-57160C70EDC0}"/>
              </a:ext>
            </a:extLst>
          </p:cNvPr>
          <p:cNvGrpSpPr/>
          <p:nvPr/>
        </p:nvGrpSpPr>
        <p:grpSpPr>
          <a:xfrm>
            <a:off x="5671014" y="5642431"/>
            <a:ext cx="638321" cy="552314"/>
            <a:chOff x="5671014" y="5571407"/>
            <a:chExt cx="638321" cy="55231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0E12FF5-D187-C700-C547-3E4C7C8E0CAA}"/>
                </a:ext>
              </a:extLst>
            </p:cNvPr>
            <p:cNvSpPr/>
            <p:nvPr/>
          </p:nvSpPr>
          <p:spPr>
            <a:xfrm>
              <a:off x="5671014" y="5571407"/>
              <a:ext cx="638321" cy="552314"/>
            </a:xfrm>
            <a:prstGeom prst="roundRect">
              <a:avLst/>
            </a:prstGeom>
            <a:solidFill>
              <a:srgbClr val="005A9B"/>
            </a:solidFill>
            <a:ln w="38100" cap="flat" cmpd="sng" algn="ctr">
              <a:solidFill>
                <a:srgbClr val="005A9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05A9B"/>
                </a:solidFill>
                <a:effectLst/>
                <a:uLnTx/>
                <a:uFillTx/>
                <a:latin typeface="TSTAR" panose="020B0604020202020204"/>
              </a:endParaRPr>
            </a:p>
          </p:txBody>
        </p:sp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EB5E560A-759F-8201-5BE5-3123A922C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1014" y="5753879"/>
              <a:ext cx="638321" cy="24284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8C3B8D36-5A14-8F8B-0471-6F1BBCD40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7264" y="5878899"/>
              <a:ext cx="385819" cy="179799"/>
            </a:xfrm>
            <a:prstGeom prst="rect">
              <a:avLst/>
            </a:prstGeom>
          </p:spPr>
        </p:pic>
      </p:grp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9635C88E-6565-52DF-9E79-4AF8AB8A8280}"/>
              </a:ext>
            </a:extLst>
          </p:cNvPr>
          <p:cNvSpPr/>
          <p:nvPr/>
        </p:nvSpPr>
        <p:spPr>
          <a:xfrm>
            <a:off x="5683219" y="4147918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22ABAA4E-39E8-2949-113B-96475D14BE5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547" y="4182365"/>
            <a:ext cx="465664" cy="465664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B9732CD6-51B0-BA85-59D9-8E73C8A85F8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642" y="2777063"/>
            <a:ext cx="539492" cy="539492"/>
          </a:xfrm>
          <a:prstGeom prst="rect">
            <a:avLst/>
          </a:prstGeom>
        </p:spPr>
      </p:pic>
      <p:sp>
        <p:nvSpPr>
          <p:cNvPr id="77" name="Rechteck: abgerundete Ecken 76">
            <a:extLst>
              <a:ext uri="{FF2B5EF4-FFF2-40B4-BE49-F238E27FC236}">
                <a16:creationId xmlns:a16="http://schemas.microsoft.com/office/drawing/2014/main" id="{16A541CF-476C-D38C-DDB0-CBE5B388A1E7}"/>
              </a:ext>
            </a:extLst>
          </p:cNvPr>
          <p:cNvSpPr/>
          <p:nvPr/>
        </p:nvSpPr>
        <p:spPr>
          <a:xfrm>
            <a:off x="8468978" y="2841071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E010DF08-765A-663D-A5B0-5BDF5B3C83EC}"/>
              </a:ext>
            </a:extLst>
          </p:cNvPr>
          <p:cNvSpPr/>
          <p:nvPr/>
        </p:nvSpPr>
        <p:spPr>
          <a:xfrm>
            <a:off x="11285487" y="4143174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sp>
        <p:nvSpPr>
          <p:cNvPr id="79" name="Rechteck: abgerundete Ecken 78">
            <a:extLst>
              <a:ext uri="{FF2B5EF4-FFF2-40B4-BE49-F238E27FC236}">
                <a16:creationId xmlns:a16="http://schemas.microsoft.com/office/drawing/2014/main" id="{A4C0F8BC-F706-4651-54F0-188EDC3D96B3}"/>
              </a:ext>
            </a:extLst>
          </p:cNvPr>
          <p:cNvSpPr/>
          <p:nvPr/>
        </p:nvSpPr>
        <p:spPr>
          <a:xfrm>
            <a:off x="8450685" y="5611532"/>
            <a:ext cx="638321" cy="552314"/>
          </a:xfrm>
          <a:prstGeom prst="roundRect">
            <a:avLst/>
          </a:prstGeom>
          <a:solidFill>
            <a:srgbClr val="005A9B"/>
          </a:solidFill>
          <a:ln w="38100" cap="flat" cmpd="sng" algn="ctr">
            <a:solidFill>
              <a:srgbClr val="005A9B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5A9B"/>
              </a:solidFill>
              <a:effectLst/>
              <a:uLnTx/>
              <a:uFillTx/>
              <a:latin typeface="TSTAR" panose="020B0604020202020204"/>
            </a:endParaRP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A9957A4-CDCA-20D3-29AD-430CED33DBE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4044" y="4098103"/>
            <a:ext cx="621206" cy="621206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5EC1FA10-02A9-2DEE-FB14-205E386D35F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5584" y="2841071"/>
            <a:ext cx="513180" cy="513180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D17B5EC8-C617-A731-3357-F43A34EE2BC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213" y="5648281"/>
            <a:ext cx="478815" cy="47881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6B027572-25FD-A8A9-6F9F-C4EC55BBAAE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5596" y="5072347"/>
            <a:ext cx="3045435" cy="1721034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983206E9-9E33-CA0D-9963-1F8835EE7E22}"/>
              </a:ext>
            </a:extLst>
          </p:cNvPr>
          <p:cNvSpPr txBox="1"/>
          <p:nvPr/>
        </p:nvSpPr>
        <p:spPr>
          <a:xfrm>
            <a:off x="9372681" y="4974051"/>
            <a:ext cx="2119145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5799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DE" sz="1200" dirty="0">
                <a:solidFill>
                  <a:srgbClr val="005799"/>
                </a:solidFill>
                <a:latin typeface="TSTAR" panose="020B0604020202020204"/>
              </a:rPr>
              <a:t>Construction of </a:t>
            </a:r>
            <a:r>
              <a:rPr lang="de-DE" sz="1200" dirty="0" err="1">
                <a:solidFill>
                  <a:srgbClr val="005799"/>
                </a:solidFill>
                <a:latin typeface="TSTAR" panose="020B0604020202020204"/>
              </a:rPr>
              <a:t>new</a:t>
            </a:r>
            <a:r>
              <a:rPr lang="de-DE" sz="1200" dirty="0">
                <a:solidFill>
                  <a:srgbClr val="005799"/>
                </a:solidFill>
                <a:latin typeface="TSTAR" panose="020B0604020202020204"/>
              </a:rPr>
              <a:t> </a:t>
            </a:r>
            <a:r>
              <a:rPr lang="de-DE" sz="1200" dirty="0" err="1">
                <a:solidFill>
                  <a:srgbClr val="005799"/>
                </a:solidFill>
                <a:latin typeface="TSTAR" panose="020B0604020202020204"/>
              </a:rPr>
              <a:t>buildings</a:t>
            </a:r>
            <a:r>
              <a:rPr lang="de-DE" sz="1200" dirty="0">
                <a:solidFill>
                  <a:srgbClr val="005799"/>
                </a:solidFill>
                <a:latin typeface="TSTAR" panose="020B0604020202020204"/>
              </a:rPr>
              <a:t> in Ingolstadt and Neuburg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84819A8C-BB59-4D2C-D0EB-9892B25D4B00}"/>
              </a:ext>
            </a:extLst>
          </p:cNvPr>
          <p:cNvSpPr/>
          <p:nvPr/>
        </p:nvSpPr>
        <p:spPr>
          <a:xfrm>
            <a:off x="9182848" y="6626623"/>
            <a:ext cx="1151777" cy="231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48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CADAC3-1710-9B0D-92A6-B8471D5C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38FE4CF-A4EF-4177-2334-C7AB853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education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1CFAE9-83BE-680B-A0AF-BF8FE00631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Structuring</a:t>
            </a:r>
            <a:r>
              <a:rPr lang="de-DE" dirty="0"/>
              <a:t> Bachelor &gt; Master &gt; PhD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B66E3D4-E615-0ACE-C7D1-B0DBEF899AA8}"/>
              </a:ext>
            </a:extLst>
          </p:cNvPr>
          <p:cNvSpPr/>
          <p:nvPr/>
        </p:nvSpPr>
        <p:spPr>
          <a:xfrm>
            <a:off x="705735" y="2310838"/>
            <a:ext cx="3164516" cy="439682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STAR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6D009EA-F983-4959-3FB3-DB563953B9E3}"/>
              </a:ext>
            </a:extLst>
          </p:cNvPr>
          <p:cNvGrpSpPr/>
          <p:nvPr/>
        </p:nvGrpSpPr>
        <p:grpSpPr>
          <a:xfrm>
            <a:off x="705735" y="2476679"/>
            <a:ext cx="2947763" cy="4080888"/>
            <a:chOff x="140279" y="3058559"/>
            <a:chExt cx="2956245" cy="3759335"/>
          </a:xfrm>
        </p:grpSpPr>
        <p:sp>
          <p:nvSpPr>
            <p:cNvPr id="8" name="Abgerundetes Rechteck 8">
              <a:extLst>
                <a:ext uri="{FF2B5EF4-FFF2-40B4-BE49-F238E27FC236}">
                  <a16:creationId xmlns:a16="http://schemas.microsoft.com/office/drawing/2014/main" id="{A1A49E8A-A44B-E8D2-EA94-E565370B4FD2}"/>
                </a:ext>
              </a:extLst>
            </p:cNvPr>
            <p:cNvSpPr/>
            <p:nvPr/>
          </p:nvSpPr>
          <p:spPr>
            <a:xfrm>
              <a:off x="399562" y="3058559"/>
              <a:ext cx="2696962" cy="239264"/>
            </a:xfrm>
            <a:prstGeom prst="roundRect">
              <a:avLst>
                <a:gd name="adj" fmla="val 7881"/>
              </a:avLst>
            </a:prstGeom>
            <a:solidFill>
              <a:srgbClr val="005A9B"/>
            </a:solidFill>
            <a:ln w="25400">
              <a:solidFill>
                <a:srgbClr val="005A9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050" b="1" i="1" dirty="0" err="1">
                  <a:solidFill>
                    <a:schemeClr val="bg1"/>
                  </a:solidFill>
                </a:rPr>
                <a:t>Bachelor‘s</a:t>
              </a:r>
              <a:r>
                <a:rPr lang="de-DE" sz="1050" b="1" i="1" dirty="0">
                  <a:solidFill>
                    <a:schemeClr val="bg1"/>
                  </a:solidFill>
                </a:rPr>
                <a:t> Degree</a:t>
              </a:r>
            </a:p>
          </p:txBody>
        </p:sp>
        <p:sp>
          <p:nvSpPr>
            <p:cNvPr id="9" name="Abgerundetes Rechteck 9">
              <a:extLst>
                <a:ext uri="{FF2B5EF4-FFF2-40B4-BE49-F238E27FC236}">
                  <a16:creationId xmlns:a16="http://schemas.microsoft.com/office/drawing/2014/main" id="{109BDC2C-5774-049E-9077-251058B5782F}"/>
                </a:ext>
              </a:extLst>
            </p:cNvPr>
            <p:cNvSpPr/>
            <p:nvPr/>
          </p:nvSpPr>
          <p:spPr>
            <a:xfrm>
              <a:off x="399562" y="6578630"/>
              <a:ext cx="2696962" cy="239264"/>
            </a:xfrm>
            <a:prstGeom prst="roundRect">
              <a:avLst>
                <a:gd name="adj" fmla="val 8588"/>
              </a:avLst>
            </a:prstGeom>
            <a:solidFill>
              <a:srgbClr val="99BD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b="1" i="1" dirty="0" err="1"/>
                <a:t>Pre</a:t>
              </a:r>
              <a:r>
                <a:rPr lang="de-DE" sz="1100" b="1" i="1" dirty="0"/>
                <a:t>-Practice</a:t>
              </a:r>
            </a:p>
          </p:txBody>
        </p:sp>
        <p:sp>
          <p:nvSpPr>
            <p:cNvPr id="10" name="Diagonal liegende Ecken des Rechtecks abrunden 10">
              <a:extLst>
                <a:ext uri="{FF2B5EF4-FFF2-40B4-BE49-F238E27FC236}">
                  <a16:creationId xmlns:a16="http://schemas.microsoft.com/office/drawing/2014/main" id="{5839CBFC-EDCB-698F-BF1D-8EF81B606FD0}"/>
                </a:ext>
              </a:extLst>
            </p:cNvPr>
            <p:cNvSpPr/>
            <p:nvPr/>
          </p:nvSpPr>
          <p:spPr>
            <a:xfrm>
              <a:off x="1550082" y="5203170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3</a:t>
              </a:r>
            </a:p>
            <a:p>
              <a:r>
                <a:rPr lang="de-DE" sz="1000" dirty="0"/>
                <a:t>Theory</a:t>
              </a:r>
            </a:p>
          </p:txBody>
        </p:sp>
        <p:sp>
          <p:nvSpPr>
            <p:cNvPr id="11" name="Diagonal liegende Ecken des Rechtecks abrunden 11">
              <a:extLst>
                <a:ext uri="{FF2B5EF4-FFF2-40B4-BE49-F238E27FC236}">
                  <a16:creationId xmlns:a16="http://schemas.microsoft.com/office/drawing/2014/main" id="{BDFDBC38-D81B-9FBA-0F81-B328D48CE7F7}"/>
                </a:ext>
              </a:extLst>
            </p:cNvPr>
            <p:cNvSpPr/>
            <p:nvPr/>
          </p:nvSpPr>
          <p:spPr>
            <a:xfrm>
              <a:off x="1550082" y="5658566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2</a:t>
              </a:r>
            </a:p>
            <a:p>
              <a:r>
                <a:rPr lang="de-DE" sz="1000" dirty="0"/>
                <a:t>Theory</a:t>
              </a:r>
            </a:p>
          </p:txBody>
        </p:sp>
        <p:sp>
          <p:nvSpPr>
            <p:cNvPr id="12" name="Diagonal liegende Ecken des Rechtecks abrunden 12">
              <a:extLst>
                <a:ext uri="{FF2B5EF4-FFF2-40B4-BE49-F238E27FC236}">
                  <a16:creationId xmlns:a16="http://schemas.microsoft.com/office/drawing/2014/main" id="{641718A9-FA36-45D9-5816-C14697CF3522}"/>
                </a:ext>
              </a:extLst>
            </p:cNvPr>
            <p:cNvSpPr/>
            <p:nvPr/>
          </p:nvSpPr>
          <p:spPr>
            <a:xfrm>
              <a:off x="1549007" y="6113961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1</a:t>
              </a:r>
            </a:p>
            <a:p>
              <a:r>
                <a:rPr lang="de-DE" sz="1000" dirty="0"/>
                <a:t>Theory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76F6820-F2B7-E359-F6A9-51CEF6DBC992}"/>
                </a:ext>
              </a:extLst>
            </p:cNvPr>
            <p:cNvSpPr txBox="1"/>
            <p:nvPr/>
          </p:nvSpPr>
          <p:spPr>
            <a:xfrm>
              <a:off x="140279" y="5648671"/>
              <a:ext cx="1412930" cy="36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i="1" dirty="0"/>
                <a:t>Basic </a:t>
              </a:r>
              <a:r>
                <a:rPr lang="de-DE" sz="1000" b="1" i="1" dirty="0" err="1"/>
                <a:t>studies</a:t>
              </a:r>
              <a:r>
                <a:rPr lang="de-DE" sz="1000" b="1" i="1" dirty="0"/>
                <a:t> </a:t>
              </a:r>
            </a:p>
            <a:p>
              <a:r>
                <a:rPr lang="de-DE" sz="1000" i="1" dirty="0"/>
                <a:t>1st </a:t>
              </a:r>
              <a:r>
                <a:rPr lang="de-DE" sz="1000" i="1" dirty="0" err="1"/>
                <a:t>stage</a:t>
              </a:r>
              <a:r>
                <a:rPr lang="de-DE" sz="1000" i="1" dirty="0"/>
                <a:t> </a:t>
              </a:r>
              <a:r>
                <a:rPr lang="de-DE" sz="1000" i="1" dirty="0" err="1"/>
                <a:t>of</a:t>
              </a:r>
              <a:r>
                <a:rPr lang="de-DE" sz="1000" i="1" dirty="0"/>
                <a:t> </a:t>
              </a:r>
              <a:r>
                <a:rPr lang="de-DE" sz="1000" i="1" dirty="0" err="1"/>
                <a:t>studies</a:t>
              </a:r>
              <a:endParaRPr lang="de-DE" sz="1000" i="1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55BAB51-00A0-983A-C83D-992F3EA843D5}"/>
                </a:ext>
              </a:extLst>
            </p:cNvPr>
            <p:cNvSpPr txBox="1"/>
            <p:nvPr/>
          </p:nvSpPr>
          <p:spPr>
            <a:xfrm>
              <a:off x="140279" y="3378017"/>
              <a:ext cx="1412930" cy="368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b="1" i="1" dirty="0"/>
                <a:t>In-</a:t>
              </a:r>
              <a:r>
                <a:rPr lang="de-DE" sz="1000" b="1" i="1" dirty="0" err="1"/>
                <a:t>depth</a:t>
              </a:r>
              <a:r>
                <a:rPr lang="de-DE" sz="1000" b="1" i="1" dirty="0"/>
                <a:t> </a:t>
              </a:r>
              <a:r>
                <a:rPr lang="de-DE" sz="1000" b="1" i="1" dirty="0" err="1"/>
                <a:t>studies</a:t>
              </a:r>
              <a:endParaRPr lang="de-DE" sz="1000" b="1" i="1" dirty="0"/>
            </a:p>
            <a:p>
              <a:r>
                <a:rPr lang="de-DE" sz="1000" i="1" dirty="0"/>
                <a:t>2nd </a:t>
              </a:r>
              <a:r>
                <a:rPr lang="de-DE" sz="1000" i="1" dirty="0" err="1"/>
                <a:t>stage</a:t>
              </a:r>
              <a:r>
                <a:rPr lang="de-DE" sz="1000" i="1" dirty="0"/>
                <a:t> </a:t>
              </a:r>
              <a:r>
                <a:rPr lang="de-DE" sz="1000" i="1" dirty="0" err="1"/>
                <a:t>of</a:t>
              </a:r>
              <a:r>
                <a:rPr lang="de-DE" sz="1000" i="1" dirty="0"/>
                <a:t> </a:t>
              </a:r>
              <a:r>
                <a:rPr lang="de-DE" sz="1000" i="1" dirty="0" err="1"/>
                <a:t>studies</a:t>
              </a:r>
              <a:endParaRPr lang="de-DE" sz="1000" i="1" dirty="0"/>
            </a:p>
          </p:txBody>
        </p:sp>
        <p:sp>
          <p:nvSpPr>
            <p:cNvPr id="15" name="Diagonal liegende Ecken des Rechtecks abrunden 16">
              <a:extLst>
                <a:ext uri="{FF2B5EF4-FFF2-40B4-BE49-F238E27FC236}">
                  <a16:creationId xmlns:a16="http://schemas.microsoft.com/office/drawing/2014/main" id="{6C70BA1C-53A6-EB2C-D69C-3E76CAA06481}"/>
                </a:ext>
              </a:extLst>
            </p:cNvPr>
            <p:cNvSpPr/>
            <p:nvPr/>
          </p:nvSpPr>
          <p:spPr>
            <a:xfrm>
              <a:off x="1553209" y="3397566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7</a:t>
              </a:r>
            </a:p>
            <a:p>
              <a:r>
                <a:rPr lang="de-DE" sz="1000" dirty="0"/>
                <a:t>Theory/</a:t>
              </a:r>
              <a:r>
                <a:rPr lang="de-DE" sz="1000" dirty="0" err="1"/>
                <a:t>bachelor</a:t>
              </a:r>
              <a:r>
                <a:rPr lang="de-DE" sz="1000" dirty="0"/>
                <a:t> </a:t>
              </a:r>
              <a:r>
                <a:rPr lang="de-DE" sz="1000" dirty="0" err="1"/>
                <a:t>thesis</a:t>
              </a:r>
              <a:endParaRPr lang="de-DE" sz="1000" dirty="0"/>
            </a:p>
          </p:txBody>
        </p:sp>
        <p:sp>
          <p:nvSpPr>
            <p:cNvPr id="16" name="Diagonal liegende Ecken des Rechtecks abrunden 17">
              <a:extLst>
                <a:ext uri="{FF2B5EF4-FFF2-40B4-BE49-F238E27FC236}">
                  <a16:creationId xmlns:a16="http://schemas.microsoft.com/office/drawing/2014/main" id="{72D129E4-6EC9-4248-DF53-82F5C00D22BE}"/>
                </a:ext>
              </a:extLst>
            </p:cNvPr>
            <p:cNvSpPr/>
            <p:nvPr/>
          </p:nvSpPr>
          <p:spPr>
            <a:xfrm>
              <a:off x="1550082" y="3852961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6</a:t>
              </a:r>
            </a:p>
            <a:p>
              <a:r>
                <a:rPr lang="de-DE" sz="1000" dirty="0"/>
                <a:t>Theory</a:t>
              </a:r>
            </a:p>
          </p:txBody>
        </p:sp>
        <p:sp>
          <p:nvSpPr>
            <p:cNvPr id="17" name="Diagonal liegende Ecken des Rechtecks abrunden 18">
              <a:extLst>
                <a:ext uri="{FF2B5EF4-FFF2-40B4-BE49-F238E27FC236}">
                  <a16:creationId xmlns:a16="http://schemas.microsoft.com/office/drawing/2014/main" id="{8940B67C-8964-068D-F4F1-32C05A908990}"/>
                </a:ext>
              </a:extLst>
            </p:cNvPr>
            <p:cNvSpPr/>
            <p:nvPr/>
          </p:nvSpPr>
          <p:spPr>
            <a:xfrm>
              <a:off x="1550082" y="4308357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 err="1"/>
                <a:t>Internship</a:t>
              </a:r>
              <a:r>
                <a:rPr lang="de-DE" sz="1000" dirty="0"/>
                <a:t> </a:t>
              </a:r>
              <a:r>
                <a:rPr lang="de-DE" sz="1000" dirty="0" err="1"/>
                <a:t>semester</a:t>
              </a:r>
              <a:r>
                <a:rPr lang="de-DE" sz="1000" dirty="0"/>
                <a:t> 5</a:t>
              </a:r>
            </a:p>
          </p:txBody>
        </p:sp>
        <p:sp>
          <p:nvSpPr>
            <p:cNvPr id="18" name="Diagonal liegende Ecken des Rechtecks abrunden 19">
              <a:extLst>
                <a:ext uri="{FF2B5EF4-FFF2-40B4-BE49-F238E27FC236}">
                  <a16:creationId xmlns:a16="http://schemas.microsoft.com/office/drawing/2014/main" id="{3A9B764A-5F7A-1D73-11C9-21368F88EAD6}"/>
                </a:ext>
              </a:extLst>
            </p:cNvPr>
            <p:cNvSpPr/>
            <p:nvPr/>
          </p:nvSpPr>
          <p:spPr>
            <a:xfrm>
              <a:off x="1553209" y="4760628"/>
              <a:ext cx="1543314" cy="396991"/>
            </a:xfrm>
            <a:prstGeom prst="round2Diag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000" dirty="0"/>
                <a:t>Semester 4</a:t>
              </a:r>
            </a:p>
            <a:p>
              <a:r>
                <a:rPr lang="de-DE" sz="1000" dirty="0"/>
                <a:t>Theory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1E2B53A-7E70-5376-B4A3-EDF7300FDAA5}"/>
              </a:ext>
            </a:extLst>
          </p:cNvPr>
          <p:cNvGrpSpPr/>
          <p:nvPr/>
        </p:nvGrpSpPr>
        <p:grpSpPr>
          <a:xfrm>
            <a:off x="4671485" y="1907458"/>
            <a:ext cx="2892056" cy="2356867"/>
            <a:chOff x="4671485" y="1907458"/>
            <a:chExt cx="2892056" cy="235686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E1AACD6-4C23-2B4C-1CCB-A9F7934BB5D1}"/>
                </a:ext>
              </a:extLst>
            </p:cNvPr>
            <p:cNvSpPr/>
            <p:nvPr/>
          </p:nvSpPr>
          <p:spPr>
            <a:xfrm>
              <a:off x="4671485" y="1907458"/>
              <a:ext cx="2892056" cy="23568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8AE8FF3-B03C-B9A0-E521-6C956E68A87C}"/>
                </a:ext>
              </a:extLst>
            </p:cNvPr>
            <p:cNvGrpSpPr/>
            <p:nvPr/>
          </p:nvGrpSpPr>
          <p:grpSpPr>
            <a:xfrm>
              <a:off x="4883092" y="2082240"/>
              <a:ext cx="2449403" cy="1983769"/>
              <a:chOff x="386937" y="2263796"/>
              <a:chExt cx="2808291" cy="1978814"/>
            </a:xfrm>
          </p:grpSpPr>
          <p:sp>
            <p:nvSpPr>
              <p:cNvPr id="22" name="Abgerundetes Rechteck 22">
                <a:extLst>
                  <a:ext uri="{FF2B5EF4-FFF2-40B4-BE49-F238E27FC236}">
                    <a16:creationId xmlns:a16="http://schemas.microsoft.com/office/drawing/2014/main" id="{58A45E39-82A4-83F3-6B93-2A20764874CE}"/>
                  </a:ext>
                </a:extLst>
              </p:cNvPr>
              <p:cNvSpPr/>
              <p:nvPr/>
            </p:nvSpPr>
            <p:spPr>
              <a:xfrm>
                <a:off x="391300" y="2263796"/>
                <a:ext cx="2799568" cy="272999"/>
              </a:xfrm>
              <a:prstGeom prst="roundRect">
                <a:avLst>
                  <a:gd name="adj" fmla="val 7881"/>
                </a:avLst>
              </a:prstGeom>
              <a:solidFill>
                <a:srgbClr val="005A9B"/>
              </a:solidFill>
              <a:ln w="25400">
                <a:solidFill>
                  <a:srgbClr val="005A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sz="1050" b="1" i="1" dirty="0" err="1">
                    <a:solidFill>
                      <a:schemeClr val="bg1"/>
                    </a:solidFill>
                  </a:rPr>
                  <a:t>Master‘s</a:t>
                </a:r>
                <a:r>
                  <a:rPr lang="de-DE" sz="1050" b="1" i="1" dirty="0">
                    <a:solidFill>
                      <a:schemeClr val="bg1"/>
                    </a:solidFill>
                  </a:rPr>
                  <a:t> Degree</a:t>
                </a:r>
              </a:p>
            </p:txBody>
          </p:sp>
          <p:sp>
            <p:nvSpPr>
              <p:cNvPr id="23" name="Abgerundetes Rechteck 23">
                <a:extLst>
                  <a:ext uri="{FF2B5EF4-FFF2-40B4-BE49-F238E27FC236}">
                    <a16:creationId xmlns:a16="http://schemas.microsoft.com/office/drawing/2014/main" id="{C1D7F7F4-75F0-BEC2-2B0D-A46F4B3D8C8A}"/>
                  </a:ext>
                </a:extLst>
              </p:cNvPr>
              <p:cNvSpPr/>
              <p:nvPr/>
            </p:nvSpPr>
            <p:spPr>
              <a:xfrm>
                <a:off x="386937" y="4053565"/>
                <a:ext cx="2803930" cy="189045"/>
              </a:xfrm>
              <a:prstGeom prst="roundRect">
                <a:avLst>
                  <a:gd name="adj" fmla="val 8588"/>
                </a:avLst>
              </a:prstGeom>
              <a:solidFill>
                <a:srgbClr val="99BD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i="1" dirty="0" err="1"/>
                  <a:t>Bachelor‘s</a:t>
                </a:r>
                <a:r>
                  <a:rPr lang="de-DE" sz="1100" b="1" i="1" dirty="0"/>
                  <a:t> Degree</a:t>
                </a:r>
              </a:p>
            </p:txBody>
          </p:sp>
          <p:sp>
            <p:nvSpPr>
              <p:cNvPr id="24" name="Diagonal liegende Ecken des Rechtecks abrunden 24">
                <a:extLst>
                  <a:ext uri="{FF2B5EF4-FFF2-40B4-BE49-F238E27FC236}">
                    <a16:creationId xmlns:a16="http://schemas.microsoft.com/office/drawing/2014/main" id="{AEEC9EC6-AFE8-446A-206C-BD4A6FE3F780}"/>
                  </a:ext>
                </a:extLst>
              </p:cNvPr>
              <p:cNvSpPr/>
              <p:nvPr/>
            </p:nvSpPr>
            <p:spPr>
              <a:xfrm>
                <a:off x="800126" y="2647906"/>
                <a:ext cx="2395102" cy="396000"/>
              </a:xfrm>
              <a:prstGeom prst="round2Diag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Semester 3</a:t>
                </a:r>
              </a:p>
              <a:p>
                <a:r>
                  <a:rPr lang="de-DE" sz="1000" dirty="0"/>
                  <a:t>Theory/</a:t>
                </a:r>
                <a:r>
                  <a:rPr lang="de-DE" sz="1000" dirty="0" err="1"/>
                  <a:t>master</a:t>
                </a:r>
                <a:r>
                  <a:rPr lang="de-DE" sz="1000" dirty="0"/>
                  <a:t> </a:t>
                </a:r>
                <a:r>
                  <a:rPr lang="de-DE" sz="1000" dirty="0" err="1"/>
                  <a:t>thesis</a:t>
                </a:r>
                <a:r>
                  <a:rPr lang="de-DE" sz="1000" dirty="0"/>
                  <a:t> </a:t>
                </a:r>
              </a:p>
            </p:txBody>
          </p:sp>
          <p:sp>
            <p:nvSpPr>
              <p:cNvPr id="25" name="Diagonal liegende Ecken des Rechtecks abrunden 25">
                <a:extLst>
                  <a:ext uri="{FF2B5EF4-FFF2-40B4-BE49-F238E27FC236}">
                    <a16:creationId xmlns:a16="http://schemas.microsoft.com/office/drawing/2014/main" id="{0AEA15BB-60C9-D2B7-AE9A-4E5B70D850F2}"/>
                  </a:ext>
                </a:extLst>
              </p:cNvPr>
              <p:cNvSpPr/>
              <p:nvPr/>
            </p:nvSpPr>
            <p:spPr>
              <a:xfrm>
                <a:off x="800126" y="3102164"/>
                <a:ext cx="2395102" cy="453174"/>
              </a:xfrm>
              <a:prstGeom prst="round2Diag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Semester 2</a:t>
                </a:r>
              </a:p>
              <a:p>
                <a:r>
                  <a:rPr lang="de-DE" sz="1000" dirty="0"/>
                  <a:t>Theory, </a:t>
                </a:r>
                <a:r>
                  <a:rPr lang="de-DE" sz="1000" dirty="0" err="1"/>
                  <a:t>if</a:t>
                </a:r>
                <a:r>
                  <a:rPr lang="de-DE" sz="1000" dirty="0"/>
                  <a:t> </a:t>
                </a:r>
                <a:r>
                  <a:rPr lang="de-DE" sz="1000" dirty="0" err="1"/>
                  <a:t>necessary</a:t>
                </a:r>
                <a:r>
                  <a:rPr lang="de-DE" sz="1000" dirty="0"/>
                  <a:t> in-</a:t>
                </a:r>
                <a:r>
                  <a:rPr lang="de-DE" sz="1000" dirty="0" err="1"/>
                  <a:t>depth</a:t>
                </a:r>
                <a:r>
                  <a:rPr lang="de-DE" sz="1000" dirty="0"/>
                  <a:t> </a:t>
                </a:r>
                <a:r>
                  <a:rPr lang="de-DE" sz="1000" dirty="0" err="1"/>
                  <a:t>specialisation</a:t>
                </a:r>
                <a:endParaRPr lang="de-DE" sz="1000" dirty="0"/>
              </a:p>
            </p:txBody>
          </p:sp>
          <p:sp>
            <p:nvSpPr>
              <p:cNvPr id="26" name="Diagonal liegende Ecken des Rechtecks abrunden 26">
                <a:extLst>
                  <a:ext uri="{FF2B5EF4-FFF2-40B4-BE49-F238E27FC236}">
                    <a16:creationId xmlns:a16="http://schemas.microsoft.com/office/drawing/2014/main" id="{29EE26BA-DCE6-1CA6-DB62-B1697CBBA838}"/>
                  </a:ext>
                </a:extLst>
              </p:cNvPr>
              <p:cNvSpPr/>
              <p:nvPr/>
            </p:nvSpPr>
            <p:spPr>
              <a:xfrm>
                <a:off x="799010" y="3603929"/>
                <a:ext cx="2395102" cy="396000"/>
              </a:xfrm>
              <a:prstGeom prst="round2Diag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000" dirty="0"/>
                  <a:t>Semester 1</a:t>
                </a:r>
              </a:p>
              <a:p>
                <a:r>
                  <a:rPr lang="de-DE" sz="1000" dirty="0"/>
                  <a:t>Theory</a:t>
                </a:r>
              </a:p>
            </p:txBody>
          </p:sp>
        </p:grp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1839C50-127C-9873-CAE5-C473B5808F0A}"/>
              </a:ext>
            </a:extLst>
          </p:cNvPr>
          <p:cNvGrpSpPr/>
          <p:nvPr/>
        </p:nvGrpSpPr>
        <p:grpSpPr>
          <a:xfrm>
            <a:off x="8364775" y="1448726"/>
            <a:ext cx="3097265" cy="1707224"/>
            <a:chOff x="8364775" y="1448726"/>
            <a:chExt cx="3097265" cy="1707224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A93E9F-3DE0-BBF0-CA4F-37548BD220CB}"/>
                </a:ext>
              </a:extLst>
            </p:cNvPr>
            <p:cNvSpPr/>
            <p:nvPr/>
          </p:nvSpPr>
          <p:spPr>
            <a:xfrm>
              <a:off x="8364775" y="1448726"/>
              <a:ext cx="3097265" cy="17072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B61B022F-0935-9910-5F07-C7E7A22A7F4C}"/>
                </a:ext>
              </a:extLst>
            </p:cNvPr>
            <p:cNvGrpSpPr/>
            <p:nvPr/>
          </p:nvGrpSpPr>
          <p:grpSpPr>
            <a:xfrm>
              <a:off x="8570845" y="1599295"/>
              <a:ext cx="2701165" cy="1416860"/>
              <a:chOff x="174034" y="2101617"/>
              <a:chExt cx="2803931" cy="1413317"/>
            </a:xfrm>
          </p:grpSpPr>
          <p:sp>
            <p:nvSpPr>
              <p:cNvPr id="30" name="Abgerundetes Rechteck 37">
                <a:extLst>
                  <a:ext uri="{FF2B5EF4-FFF2-40B4-BE49-F238E27FC236}">
                    <a16:creationId xmlns:a16="http://schemas.microsoft.com/office/drawing/2014/main" id="{2879048E-CE81-86FE-298A-2085BCB39131}"/>
                  </a:ext>
                </a:extLst>
              </p:cNvPr>
              <p:cNvSpPr/>
              <p:nvPr/>
            </p:nvSpPr>
            <p:spPr>
              <a:xfrm>
                <a:off x="178397" y="2101617"/>
                <a:ext cx="2799568" cy="290281"/>
              </a:xfrm>
              <a:prstGeom prst="roundRect">
                <a:avLst>
                  <a:gd name="adj" fmla="val 7881"/>
                </a:avLst>
              </a:prstGeom>
              <a:solidFill>
                <a:srgbClr val="005A9B"/>
              </a:solidFill>
              <a:ln w="25400">
                <a:solidFill>
                  <a:srgbClr val="005A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sz="1050" b="1" i="1" dirty="0">
                    <a:solidFill>
                      <a:schemeClr val="bg1"/>
                    </a:solidFill>
                  </a:rPr>
                  <a:t>PhD</a:t>
                </a:r>
              </a:p>
            </p:txBody>
          </p:sp>
          <p:sp>
            <p:nvSpPr>
              <p:cNvPr id="31" name="Abgerundetes Rechteck 38">
                <a:extLst>
                  <a:ext uri="{FF2B5EF4-FFF2-40B4-BE49-F238E27FC236}">
                    <a16:creationId xmlns:a16="http://schemas.microsoft.com/office/drawing/2014/main" id="{79C85A27-4FB0-88D8-C624-29DC06E28917}"/>
                  </a:ext>
                </a:extLst>
              </p:cNvPr>
              <p:cNvSpPr/>
              <p:nvPr/>
            </p:nvSpPr>
            <p:spPr>
              <a:xfrm>
                <a:off x="174034" y="3325501"/>
                <a:ext cx="2803930" cy="189433"/>
              </a:xfrm>
              <a:prstGeom prst="roundRect">
                <a:avLst>
                  <a:gd name="adj" fmla="val 8588"/>
                </a:avLst>
              </a:prstGeom>
              <a:solidFill>
                <a:srgbClr val="99BD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i="1" dirty="0" err="1"/>
                  <a:t>Master‘s</a:t>
                </a:r>
                <a:r>
                  <a:rPr lang="de-DE" sz="1100" b="1" i="1" dirty="0"/>
                  <a:t> Degree</a:t>
                </a:r>
              </a:p>
            </p:txBody>
          </p:sp>
          <p:sp>
            <p:nvSpPr>
              <p:cNvPr id="32" name="Diagonal liegende Ecken des Rechtecks abrunden 39">
                <a:extLst>
                  <a:ext uri="{FF2B5EF4-FFF2-40B4-BE49-F238E27FC236}">
                    <a16:creationId xmlns:a16="http://schemas.microsoft.com/office/drawing/2014/main" id="{26DFA36C-03CA-9B4C-382C-84D1A54CB55F}"/>
                  </a:ext>
                </a:extLst>
              </p:cNvPr>
              <p:cNvSpPr/>
              <p:nvPr/>
            </p:nvSpPr>
            <p:spPr>
              <a:xfrm>
                <a:off x="424851" y="2527702"/>
                <a:ext cx="2553113" cy="664248"/>
              </a:xfrm>
              <a:prstGeom prst="round2Diag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de-DE" sz="1000" dirty="0"/>
              </a:p>
              <a:p>
                <a:r>
                  <a:rPr lang="de-DE" sz="1000" dirty="0" err="1"/>
                  <a:t>approx</a:t>
                </a:r>
                <a:r>
                  <a:rPr lang="de-DE" sz="1000" dirty="0"/>
                  <a:t>. 4 </a:t>
                </a:r>
                <a:r>
                  <a:rPr lang="de-DE" sz="1000" dirty="0" err="1"/>
                  <a:t>years</a:t>
                </a:r>
                <a:endParaRPr lang="de-DE" sz="1000" dirty="0"/>
              </a:p>
              <a:p>
                <a:r>
                  <a:rPr lang="de-DE" sz="1000" dirty="0" err="1"/>
                  <a:t>Employment</a:t>
                </a:r>
                <a:r>
                  <a:rPr lang="de-DE" sz="1000" dirty="0"/>
                  <a:t> </a:t>
                </a:r>
                <a:r>
                  <a:rPr lang="de-DE" sz="1000" dirty="0" err="1"/>
                  <a:t>as</a:t>
                </a:r>
                <a:r>
                  <a:rPr lang="de-DE" sz="1000" dirty="0"/>
                  <a:t> a </a:t>
                </a:r>
                <a:r>
                  <a:rPr lang="de-DE" sz="1000" dirty="0" err="1"/>
                  <a:t>research</a:t>
                </a:r>
                <a:r>
                  <a:rPr lang="de-DE" sz="1000" dirty="0"/>
                  <a:t> </a:t>
                </a:r>
                <a:r>
                  <a:rPr lang="de-DE" sz="1000" dirty="0" err="1"/>
                  <a:t>assistant</a:t>
                </a:r>
                <a:endParaRPr lang="de-DE" sz="1000" dirty="0"/>
              </a:p>
              <a:p>
                <a:r>
                  <a:rPr lang="de-DE" sz="1000" dirty="0"/>
                  <a:t>PhD </a:t>
                </a:r>
                <a:r>
                  <a:rPr lang="de-DE" sz="1000" dirty="0" err="1"/>
                  <a:t>thesis</a:t>
                </a:r>
                <a:endParaRPr lang="de-DE" sz="1000" dirty="0"/>
              </a:p>
              <a:p>
                <a:endParaRPr lang="de-DE" sz="1000" dirty="0"/>
              </a:p>
            </p:txBody>
          </p:sp>
        </p:grpSp>
      </p:grp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0933F9D-5C87-4AA5-32B7-7078F3908BAA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3653498" y="2606544"/>
            <a:ext cx="1229594" cy="1364706"/>
          </a:xfrm>
          <a:prstGeom prst="bentConnector3">
            <a:avLst>
              <a:gd name="adj1" fmla="val 50000"/>
            </a:avLst>
          </a:prstGeom>
          <a:ln w="28575">
            <a:solidFill>
              <a:srgbClr val="005A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3E0A8FC8-5076-73D6-2794-2449CCC2466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346507" y="2219081"/>
            <a:ext cx="1224338" cy="702120"/>
          </a:xfrm>
          <a:prstGeom prst="bentConnector3">
            <a:avLst>
              <a:gd name="adj1" fmla="val 50000"/>
            </a:avLst>
          </a:prstGeom>
          <a:ln w="28575">
            <a:solidFill>
              <a:srgbClr val="005A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225F51EB-F153-7F23-FFE3-A0AE74863D01}"/>
              </a:ext>
            </a:extLst>
          </p:cNvPr>
          <p:cNvGrpSpPr/>
          <p:nvPr/>
        </p:nvGrpSpPr>
        <p:grpSpPr>
          <a:xfrm>
            <a:off x="1907167" y="1600587"/>
            <a:ext cx="657232" cy="728695"/>
            <a:chOff x="1271011" y="1371601"/>
            <a:chExt cx="1815669" cy="2093041"/>
          </a:xfrm>
        </p:grpSpPr>
        <p:sp>
          <p:nvSpPr>
            <p:cNvPr id="36" name="Rectangle 5">
              <a:extLst>
                <a:ext uri="{FF2B5EF4-FFF2-40B4-BE49-F238E27FC236}">
                  <a16:creationId xmlns:a16="http://schemas.microsoft.com/office/drawing/2014/main" id="{F374C42D-889E-25E4-CD8F-0B4E9EF50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011" y="2934223"/>
              <a:ext cx="1815669" cy="530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+mn-lt"/>
                </a:rPr>
                <a:t>Bachelor</a:t>
              </a:r>
              <a:endPara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7" name="Oval 6">
              <a:extLst>
                <a:ext uri="{FF2B5EF4-FFF2-40B4-BE49-F238E27FC236}">
                  <a16:creationId xmlns:a16="http://schemas.microsoft.com/office/drawing/2014/main" id="{4CB5F00E-C94B-B986-528E-FF2669867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038" y="1371601"/>
              <a:ext cx="1471612" cy="147319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9F8209AA-C632-1547-30F4-E94D52E1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300" y="1784351"/>
              <a:ext cx="1082674" cy="301625"/>
            </a:xfrm>
            <a:custGeom>
              <a:avLst/>
              <a:gdLst>
                <a:gd name="T0" fmla="*/ 11 w 350"/>
                <a:gd name="T1" fmla="*/ 34 h 97"/>
                <a:gd name="T2" fmla="*/ 23 w 350"/>
                <a:gd name="T3" fmla="*/ 37 h 97"/>
                <a:gd name="T4" fmla="*/ 96 w 350"/>
                <a:gd name="T5" fmla="*/ 52 h 97"/>
                <a:gd name="T6" fmla="*/ 155 w 350"/>
                <a:gd name="T7" fmla="*/ 64 h 97"/>
                <a:gd name="T8" fmla="*/ 195 w 350"/>
                <a:gd name="T9" fmla="*/ 64 h 97"/>
                <a:gd name="T10" fmla="*/ 254 w 350"/>
                <a:gd name="T11" fmla="*/ 52 h 97"/>
                <a:gd name="T12" fmla="*/ 284 w 350"/>
                <a:gd name="T13" fmla="*/ 46 h 97"/>
                <a:gd name="T14" fmla="*/ 284 w 350"/>
                <a:gd name="T15" fmla="*/ 58 h 97"/>
                <a:gd name="T16" fmla="*/ 284 w 350"/>
                <a:gd name="T17" fmla="*/ 76 h 97"/>
                <a:gd name="T18" fmla="*/ 281 w 350"/>
                <a:gd name="T19" fmla="*/ 77 h 97"/>
                <a:gd name="T20" fmla="*/ 279 w 350"/>
                <a:gd name="T21" fmla="*/ 84 h 97"/>
                <a:gd name="T22" fmla="*/ 285 w 350"/>
                <a:gd name="T23" fmla="*/ 93 h 97"/>
                <a:gd name="T24" fmla="*/ 292 w 350"/>
                <a:gd name="T25" fmla="*/ 97 h 97"/>
                <a:gd name="T26" fmla="*/ 299 w 350"/>
                <a:gd name="T27" fmla="*/ 93 h 97"/>
                <a:gd name="T28" fmla="*/ 304 w 350"/>
                <a:gd name="T29" fmla="*/ 84 h 97"/>
                <a:gd name="T30" fmla="*/ 302 w 350"/>
                <a:gd name="T31" fmla="*/ 77 h 97"/>
                <a:gd name="T32" fmla="*/ 299 w 350"/>
                <a:gd name="T33" fmla="*/ 76 h 97"/>
                <a:gd name="T34" fmla="*/ 299 w 350"/>
                <a:gd name="T35" fmla="*/ 43 h 97"/>
                <a:gd name="T36" fmla="*/ 326 w 350"/>
                <a:gd name="T37" fmla="*/ 37 h 97"/>
                <a:gd name="T38" fmla="*/ 339 w 350"/>
                <a:gd name="T39" fmla="*/ 34 h 97"/>
                <a:gd name="T40" fmla="*/ 338 w 350"/>
                <a:gd name="T41" fmla="*/ 27 h 97"/>
                <a:gd name="T42" fmla="*/ 195 w 350"/>
                <a:gd name="T43" fmla="*/ 2 h 97"/>
                <a:gd name="T44" fmla="*/ 154 w 350"/>
                <a:gd name="T45" fmla="*/ 2 h 97"/>
                <a:gd name="T46" fmla="*/ 11 w 350"/>
                <a:gd name="T47" fmla="*/ 27 h 97"/>
                <a:gd name="T48" fmla="*/ 11 w 350"/>
                <a:gd name="T49" fmla="*/ 3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0" h="97">
                  <a:moveTo>
                    <a:pt x="11" y="34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66" y="66"/>
                    <a:pt x="184" y="66"/>
                    <a:pt x="195" y="64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84" y="46"/>
                    <a:pt x="284" y="46"/>
                    <a:pt x="284" y="46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1" y="76"/>
                    <a:pt x="281" y="77"/>
                    <a:pt x="281" y="77"/>
                  </a:cubicBezTo>
                  <a:cubicBezTo>
                    <a:pt x="279" y="79"/>
                    <a:pt x="278" y="82"/>
                    <a:pt x="279" y="84"/>
                  </a:cubicBezTo>
                  <a:cubicBezTo>
                    <a:pt x="285" y="93"/>
                    <a:pt x="285" y="93"/>
                    <a:pt x="285" y="93"/>
                  </a:cubicBezTo>
                  <a:cubicBezTo>
                    <a:pt x="286" y="95"/>
                    <a:pt x="289" y="97"/>
                    <a:pt x="292" y="97"/>
                  </a:cubicBezTo>
                  <a:cubicBezTo>
                    <a:pt x="294" y="97"/>
                    <a:pt x="298" y="95"/>
                    <a:pt x="299" y="9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5" y="82"/>
                    <a:pt x="304" y="79"/>
                    <a:pt x="302" y="77"/>
                  </a:cubicBezTo>
                  <a:cubicBezTo>
                    <a:pt x="302" y="77"/>
                    <a:pt x="302" y="76"/>
                    <a:pt x="299" y="76"/>
                  </a:cubicBezTo>
                  <a:cubicBezTo>
                    <a:pt x="299" y="43"/>
                    <a:pt x="299" y="43"/>
                    <a:pt x="299" y="43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50" y="32"/>
                    <a:pt x="350" y="29"/>
                    <a:pt x="338" y="27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84" y="0"/>
                    <a:pt x="166" y="0"/>
                    <a:pt x="154" y="2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0" y="29"/>
                    <a:pt x="0" y="32"/>
                    <a:pt x="11" y="34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C71576DD-856E-3FBD-D654-A8D0BFF75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463" y="2008188"/>
              <a:ext cx="512762" cy="420687"/>
            </a:xfrm>
            <a:custGeom>
              <a:avLst/>
              <a:gdLst>
                <a:gd name="T0" fmla="*/ 166 w 166"/>
                <a:gd name="T1" fmla="*/ 100 h 136"/>
                <a:gd name="T2" fmla="*/ 162 w 166"/>
                <a:gd name="T3" fmla="*/ 0 h 136"/>
                <a:gd name="T4" fmla="*/ 103 w 166"/>
                <a:gd name="T5" fmla="*/ 12 h 136"/>
                <a:gd name="T6" fmla="*/ 102 w 166"/>
                <a:gd name="T7" fmla="*/ 12 h 136"/>
                <a:gd name="T8" fmla="*/ 96 w 166"/>
                <a:gd name="T9" fmla="*/ 13 h 136"/>
                <a:gd name="T10" fmla="*/ 93 w 166"/>
                <a:gd name="T11" fmla="*/ 13 h 136"/>
                <a:gd name="T12" fmla="*/ 75 w 166"/>
                <a:gd name="T13" fmla="*/ 13 h 136"/>
                <a:gd name="T14" fmla="*/ 65 w 166"/>
                <a:gd name="T15" fmla="*/ 12 h 136"/>
                <a:gd name="T16" fmla="*/ 63 w 166"/>
                <a:gd name="T17" fmla="*/ 12 h 136"/>
                <a:gd name="T18" fmla="*/ 4 w 166"/>
                <a:gd name="T19" fmla="*/ 0 h 136"/>
                <a:gd name="T20" fmla="*/ 0 w 166"/>
                <a:gd name="T21" fmla="*/ 100 h 136"/>
                <a:gd name="T22" fmla="*/ 3 w 166"/>
                <a:gd name="T23" fmla="*/ 107 h 136"/>
                <a:gd name="T24" fmla="*/ 83 w 166"/>
                <a:gd name="T25" fmla="*/ 136 h 136"/>
                <a:gd name="T26" fmla="*/ 163 w 166"/>
                <a:gd name="T27" fmla="*/ 107 h 136"/>
                <a:gd name="T28" fmla="*/ 166 w 166"/>
                <a:gd name="T2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36">
                  <a:moveTo>
                    <a:pt x="166" y="10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3" y="12"/>
                    <a:pt x="103" y="12"/>
                    <a:pt x="102" y="12"/>
                  </a:cubicBezTo>
                  <a:cubicBezTo>
                    <a:pt x="100" y="12"/>
                    <a:pt x="98" y="13"/>
                    <a:pt x="96" y="13"/>
                  </a:cubicBezTo>
                  <a:cubicBezTo>
                    <a:pt x="95" y="13"/>
                    <a:pt x="94" y="13"/>
                    <a:pt x="93" y="13"/>
                  </a:cubicBezTo>
                  <a:cubicBezTo>
                    <a:pt x="87" y="13"/>
                    <a:pt x="81" y="14"/>
                    <a:pt x="75" y="13"/>
                  </a:cubicBezTo>
                  <a:cubicBezTo>
                    <a:pt x="71" y="13"/>
                    <a:pt x="68" y="13"/>
                    <a:pt x="65" y="12"/>
                  </a:cubicBezTo>
                  <a:cubicBezTo>
                    <a:pt x="64" y="12"/>
                    <a:pt x="63" y="12"/>
                    <a:pt x="63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2" y="105"/>
                    <a:pt x="3" y="107"/>
                  </a:cubicBezTo>
                  <a:cubicBezTo>
                    <a:pt x="3" y="107"/>
                    <a:pt x="38" y="136"/>
                    <a:pt x="83" y="136"/>
                  </a:cubicBezTo>
                  <a:cubicBezTo>
                    <a:pt x="127" y="136"/>
                    <a:pt x="163" y="107"/>
                    <a:pt x="163" y="107"/>
                  </a:cubicBezTo>
                  <a:cubicBezTo>
                    <a:pt x="164" y="105"/>
                    <a:pt x="166" y="102"/>
                    <a:pt x="166" y="100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32998417-47FF-CF81-27CA-108C2FF50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2" y="2116138"/>
              <a:ext cx="80962" cy="130175"/>
            </a:xfrm>
            <a:custGeom>
              <a:avLst/>
              <a:gdLst>
                <a:gd name="T0" fmla="*/ 0 w 26"/>
                <a:gd name="T1" fmla="*/ 32 h 42"/>
                <a:gd name="T2" fmla="*/ 2 w 26"/>
                <a:gd name="T3" fmla="*/ 39 h 42"/>
                <a:gd name="T4" fmla="*/ 13 w 26"/>
                <a:gd name="T5" fmla="*/ 42 h 42"/>
                <a:gd name="T6" fmla="*/ 23 w 26"/>
                <a:gd name="T7" fmla="*/ 39 h 42"/>
                <a:gd name="T8" fmla="*/ 25 w 26"/>
                <a:gd name="T9" fmla="*/ 32 h 42"/>
                <a:gd name="T10" fmla="*/ 17 w 26"/>
                <a:gd name="T11" fmla="*/ 4 h 42"/>
                <a:gd name="T12" fmla="*/ 13 w 26"/>
                <a:gd name="T13" fmla="*/ 0 h 42"/>
                <a:gd name="T14" fmla="*/ 8 w 26"/>
                <a:gd name="T15" fmla="*/ 4 h 42"/>
                <a:gd name="T16" fmla="*/ 0 w 26"/>
                <a:gd name="T17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2">
                  <a:moveTo>
                    <a:pt x="0" y="32"/>
                  </a:moveTo>
                  <a:cubicBezTo>
                    <a:pt x="0" y="34"/>
                    <a:pt x="0" y="37"/>
                    <a:pt x="2" y="39"/>
                  </a:cubicBezTo>
                  <a:cubicBezTo>
                    <a:pt x="2" y="39"/>
                    <a:pt x="5" y="42"/>
                    <a:pt x="13" y="42"/>
                  </a:cubicBezTo>
                  <a:cubicBezTo>
                    <a:pt x="20" y="42"/>
                    <a:pt x="23" y="39"/>
                    <a:pt x="23" y="39"/>
                  </a:cubicBezTo>
                  <a:cubicBezTo>
                    <a:pt x="25" y="37"/>
                    <a:pt x="26" y="34"/>
                    <a:pt x="25" y="3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0" y="0"/>
                    <a:pt x="8" y="2"/>
                    <a:pt x="8" y="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1" name="Oval 10">
              <a:extLst>
                <a:ext uri="{FF2B5EF4-FFF2-40B4-BE49-F238E27FC236}">
                  <a16:creationId xmlns:a16="http://schemas.microsoft.com/office/drawing/2014/main" id="{C90933E5-B1B4-13F9-757B-3A0812288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4" y="1417638"/>
              <a:ext cx="1379537" cy="1381124"/>
            </a:xfrm>
            <a:prstGeom prst="ellipse">
              <a:avLst/>
            </a:prstGeom>
            <a:noFill/>
            <a:ln w="25400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A13055AF-C8E5-FC1B-350B-88D8EF2CB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025" y="2141538"/>
              <a:ext cx="147637" cy="179387"/>
            </a:xfrm>
            <a:custGeom>
              <a:avLst/>
              <a:gdLst>
                <a:gd name="T0" fmla="*/ 21 w 48"/>
                <a:gd name="T1" fmla="*/ 33 h 58"/>
                <a:gd name="T2" fmla="*/ 31 w 48"/>
                <a:gd name="T3" fmla="*/ 34 h 58"/>
                <a:gd name="T4" fmla="*/ 35 w 48"/>
                <a:gd name="T5" fmla="*/ 36 h 58"/>
                <a:gd name="T6" fmla="*/ 36 w 48"/>
                <a:gd name="T7" fmla="*/ 41 h 58"/>
                <a:gd name="T8" fmla="*/ 34 w 48"/>
                <a:gd name="T9" fmla="*/ 45 h 58"/>
                <a:gd name="T10" fmla="*/ 30 w 48"/>
                <a:gd name="T11" fmla="*/ 48 h 58"/>
                <a:gd name="T12" fmla="*/ 22 w 48"/>
                <a:gd name="T13" fmla="*/ 48 h 58"/>
                <a:gd name="T14" fmla="*/ 11 w 48"/>
                <a:gd name="T15" fmla="*/ 48 h 58"/>
                <a:gd name="T16" fmla="*/ 11 w 48"/>
                <a:gd name="T17" fmla="*/ 33 h 58"/>
                <a:gd name="T18" fmla="*/ 21 w 48"/>
                <a:gd name="T19" fmla="*/ 33 h 58"/>
                <a:gd name="T20" fmla="*/ 18 w 48"/>
                <a:gd name="T21" fmla="*/ 10 h 58"/>
                <a:gd name="T22" fmla="*/ 28 w 48"/>
                <a:gd name="T23" fmla="*/ 10 h 58"/>
                <a:gd name="T24" fmla="*/ 32 w 48"/>
                <a:gd name="T25" fmla="*/ 12 h 58"/>
                <a:gd name="T26" fmla="*/ 34 w 48"/>
                <a:gd name="T27" fmla="*/ 17 h 58"/>
                <a:gd name="T28" fmla="*/ 32 w 48"/>
                <a:gd name="T29" fmla="*/ 21 h 58"/>
                <a:gd name="T30" fmla="*/ 27 w 48"/>
                <a:gd name="T31" fmla="*/ 23 h 58"/>
                <a:gd name="T32" fmla="*/ 19 w 48"/>
                <a:gd name="T33" fmla="*/ 23 h 58"/>
                <a:gd name="T34" fmla="*/ 11 w 48"/>
                <a:gd name="T35" fmla="*/ 23 h 58"/>
                <a:gd name="T36" fmla="*/ 11 w 48"/>
                <a:gd name="T37" fmla="*/ 10 h 58"/>
                <a:gd name="T38" fmla="*/ 18 w 48"/>
                <a:gd name="T39" fmla="*/ 10 h 58"/>
                <a:gd name="T40" fmla="*/ 0 w 48"/>
                <a:gd name="T41" fmla="*/ 58 h 58"/>
                <a:gd name="T42" fmla="*/ 19 w 48"/>
                <a:gd name="T43" fmla="*/ 58 h 58"/>
                <a:gd name="T44" fmla="*/ 33 w 48"/>
                <a:gd name="T45" fmla="*/ 57 h 58"/>
                <a:gd name="T46" fmla="*/ 41 w 48"/>
                <a:gd name="T47" fmla="*/ 55 h 58"/>
                <a:gd name="T48" fmla="*/ 46 w 48"/>
                <a:gd name="T49" fmla="*/ 49 h 58"/>
                <a:gd name="T50" fmla="*/ 48 w 48"/>
                <a:gd name="T51" fmla="*/ 41 h 58"/>
                <a:gd name="T52" fmla="*/ 45 w 48"/>
                <a:gd name="T53" fmla="*/ 33 h 58"/>
                <a:gd name="T54" fmla="*/ 37 w 48"/>
                <a:gd name="T55" fmla="*/ 27 h 58"/>
                <a:gd name="T56" fmla="*/ 43 w 48"/>
                <a:gd name="T57" fmla="*/ 22 h 58"/>
                <a:gd name="T58" fmla="*/ 45 w 48"/>
                <a:gd name="T59" fmla="*/ 15 h 58"/>
                <a:gd name="T60" fmla="*/ 43 w 48"/>
                <a:gd name="T61" fmla="*/ 8 h 58"/>
                <a:gd name="T62" fmla="*/ 39 w 48"/>
                <a:gd name="T63" fmla="*/ 3 h 58"/>
                <a:gd name="T64" fmla="*/ 33 w 48"/>
                <a:gd name="T65" fmla="*/ 1 h 58"/>
                <a:gd name="T66" fmla="*/ 23 w 48"/>
                <a:gd name="T67" fmla="*/ 0 h 58"/>
                <a:gd name="T68" fmla="*/ 0 w 48"/>
                <a:gd name="T69" fmla="*/ 0 h 58"/>
                <a:gd name="T70" fmla="*/ 0 w 48"/>
                <a:gd name="T71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58">
                  <a:moveTo>
                    <a:pt x="21" y="33"/>
                  </a:moveTo>
                  <a:cubicBezTo>
                    <a:pt x="26" y="33"/>
                    <a:pt x="29" y="33"/>
                    <a:pt x="31" y="34"/>
                  </a:cubicBezTo>
                  <a:cubicBezTo>
                    <a:pt x="33" y="34"/>
                    <a:pt x="34" y="35"/>
                    <a:pt x="35" y="36"/>
                  </a:cubicBezTo>
                  <a:cubicBezTo>
                    <a:pt x="36" y="37"/>
                    <a:pt x="36" y="39"/>
                    <a:pt x="36" y="41"/>
                  </a:cubicBezTo>
                  <a:cubicBezTo>
                    <a:pt x="36" y="43"/>
                    <a:pt x="35" y="44"/>
                    <a:pt x="34" y="45"/>
                  </a:cubicBezTo>
                  <a:cubicBezTo>
                    <a:pt x="33" y="47"/>
                    <a:pt x="32" y="47"/>
                    <a:pt x="30" y="48"/>
                  </a:cubicBezTo>
                  <a:cubicBezTo>
                    <a:pt x="29" y="48"/>
                    <a:pt x="26" y="48"/>
                    <a:pt x="22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33"/>
                    <a:pt x="11" y="33"/>
                    <a:pt x="11" y="33"/>
                  </a:cubicBezTo>
                  <a:lnTo>
                    <a:pt x="21" y="33"/>
                  </a:lnTo>
                  <a:close/>
                  <a:moveTo>
                    <a:pt x="18" y="10"/>
                  </a:moveTo>
                  <a:cubicBezTo>
                    <a:pt x="24" y="10"/>
                    <a:pt x="27" y="10"/>
                    <a:pt x="28" y="10"/>
                  </a:cubicBezTo>
                  <a:cubicBezTo>
                    <a:pt x="30" y="10"/>
                    <a:pt x="31" y="11"/>
                    <a:pt x="32" y="12"/>
                  </a:cubicBezTo>
                  <a:cubicBezTo>
                    <a:pt x="33" y="13"/>
                    <a:pt x="34" y="15"/>
                    <a:pt x="34" y="17"/>
                  </a:cubicBezTo>
                  <a:cubicBezTo>
                    <a:pt x="34" y="18"/>
                    <a:pt x="33" y="20"/>
                    <a:pt x="32" y="21"/>
                  </a:cubicBezTo>
                  <a:cubicBezTo>
                    <a:pt x="31" y="22"/>
                    <a:pt x="29" y="23"/>
                    <a:pt x="27" y="23"/>
                  </a:cubicBezTo>
                  <a:cubicBezTo>
                    <a:pt x="26" y="23"/>
                    <a:pt x="24" y="23"/>
                    <a:pt x="19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8" y="10"/>
                  </a:lnTo>
                  <a:close/>
                  <a:moveTo>
                    <a:pt x="0" y="58"/>
                  </a:moveTo>
                  <a:cubicBezTo>
                    <a:pt x="19" y="58"/>
                    <a:pt x="19" y="58"/>
                    <a:pt x="19" y="58"/>
                  </a:cubicBezTo>
                  <a:cubicBezTo>
                    <a:pt x="27" y="58"/>
                    <a:pt x="31" y="58"/>
                    <a:pt x="33" y="57"/>
                  </a:cubicBezTo>
                  <a:cubicBezTo>
                    <a:pt x="36" y="57"/>
                    <a:pt x="39" y="56"/>
                    <a:pt x="41" y="55"/>
                  </a:cubicBezTo>
                  <a:cubicBezTo>
                    <a:pt x="43" y="53"/>
                    <a:pt x="45" y="51"/>
                    <a:pt x="46" y="49"/>
                  </a:cubicBezTo>
                  <a:cubicBezTo>
                    <a:pt x="47" y="46"/>
                    <a:pt x="48" y="44"/>
                    <a:pt x="48" y="41"/>
                  </a:cubicBezTo>
                  <a:cubicBezTo>
                    <a:pt x="48" y="38"/>
                    <a:pt x="47" y="35"/>
                    <a:pt x="45" y="33"/>
                  </a:cubicBezTo>
                  <a:cubicBezTo>
                    <a:pt x="43" y="30"/>
                    <a:pt x="41" y="28"/>
                    <a:pt x="37" y="27"/>
                  </a:cubicBezTo>
                  <a:cubicBezTo>
                    <a:pt x="39" y="26"/>
                    <a:pt x="41" y="25"/>
                    <a:pt x="43" y="22"/>
                  </a:cubicBezTo>
                  <a:cubicBezTo>
                    <a:pt x="44" y="20"/>
                    <a:pt x="45" y="18"/>
                    <a:pt x="45" y="15"/>
                  </a:cubicBezTo>
                  <a:cubicBezTo>
                    <a:pt x="45" y="12"/>
                    <a:pt x="44" y="10"/>
                    <a:pt x="43" y="8"/>
                  </a:cubicBezTo>
                  <a:cubicBezTo>
                    <a:pt x="42" y="6"/>
                    <a:pt x="41" y="5"/>
                    <a:pt x="39" y="3"/>
                  </a:cubicBezTo>
                  <a:cubicBezTo>
                    <a:pt x="37" y="2"/>
                    <a:pt x="35" y="1"/>
                    <a:pt x="33" y="1"/>
                  </a:cubicBezTo>
                  <a:cubicBezTo>
                    <a:pt x="31" y="1"/>
                    <a:pt x="27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CA67AD73-1871-DC6D-9AEC-150F8CD0D531}"/>
              </a:ext>
            </a:extLst>
          </p:cNvPr>
          <p:cNvGrpSpPr/>
          <p:nvPr/>
        </p:nvGrpSpPr>
        <p:grpSpPr>
          <a:xfrm>
            <a:off x="5836816" y="1092104"/>
            <a:ext cx="580294" cy="788978"/>
            <a:chOff x="5224461" y="1289585"/>
            <a:chExt cx="1470024" cy="2150576"/>
          </a:xfrm>
        </p:grpSpPr>
        <p:sp>
          <p:nvSpPr>
            <p:cNvPr id="44" name="Oval 12">
              <a:extLst>
                <a:ext uri="{FF2B5EF4-FFF2-40B4-BE49-F238E27FC236}">
                  <a16:creationId xmlns:a16="http://schemas.microsoft.com/office/drawing/2014/main" id="{815E6147-FF7A-9C1D-3482-F8A4FAF1F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1" y="1289585"/>
              <a:ext cx="1470024" cy="15552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73B3C78-3148-DDBB-25FE-E094EACF8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723" y="1784351"/>
              <a:ext cx="1082674" cy="301625"/>
            </a:xfrm>
            <a:custGeom>
              <a:avLst/>
              <a:gdLst>
                <a:gd name="T0" fmla="*/ 11 w 350"/>
                <a:gd name="T1" fmla="*/ 34 h 97"/>
                <a:gd name="T2" fmla="*/ 23 w 350"/>
                <a:gd name="T3" fmla="*/ 37 h 97"/>
                <a:gd name="T4" fmla="*/ 96 w 350"/>
                <a:gd name="T5" fmla="*/ 52 h 97"/>
                <a:gd name="T6" fmla="*/ 154 w 350"/>
                <a:gd name="T7" fmla="*/ 64 h 97"/>
                <a:gd name="T8" fmla="*/ 195 w 350"/>
                <a:gd name="T9" fmla="*/ 64 h 97"/>
                <a:gd name="T10" fmla="*/ 253 w 350"/>
                <a:gd name="T11" fmla="*/ 52 h 97"/>
                <a:gd name="T12" fmla="*/ 284 w 350"/>
                <a:gd name="T13" fmla="*/ 46 h 97"/>
                <a:gd name="T14" fmla="*/ 284 w 350"/>
                <a:gd name="T15" fmla="*/ 58 h 97"/>
                <a:gd name="T16" fmla="*/ 284 w 350"/>
                <a:gd name="T17" fmla="*/ 76 h 97"/>
                <a:gd name="T18" fmla="*/ 281 w 350"/>
                <a:gd name="T19" fmla="*/ 77 h 97"/>
                <a:gd name="T20" fmla="*/ 279 w 350"/>
                <a:gd name="T21" fmla="*/ 84 h 97"/>
                <a:gd name="T22" fmla="*/ 284 w 350"/>
                <a:gd name="T23" fmla="*/ 93 h 97"/>
                <a:gd name="T24" fmla="*/ 291 w 350"/>
                <a:gd name="T25" fmla="*/ 97 h 97"/>
                <a:gd name="T26" fmla="*/ 298 w 350"/>
                <a:gd name="T27" fmla="*/ 93 h 97"/>
                <a:gd name="T28" fmla="*/ 304 w 350"/>
                <a:gd name="T29" fmla="*/ 84 h 97"/>
                <a:gd name="T30" fmla="*/ 302 w 350"/>
                <a:gd name="T31" fmla="*/ 77 h 97"/>
                <a:gd name="T32" fmla="*/ 299 w 350"/>
                <a:gd name="T33" fmla="*/ 76 h 97"/>
                <a:gd name="T34" fmla="*/ 299 w 350"/>
                <a:gd name="T35" fmla="*/ 43 h 97"/>
                <a:gd name="T36" fmla="*/ 326 w 350"/>
                <a:gd name="T37" fmla="*/ 37 h 97"/>
                <a:gd name="T38" fmla="*/ 338 w 350"/>
                <a:gd name="T39" fmla="*/ 34 h 97"/>
                <a:gd name="T40" fmla="*/ 338 w 350"/>
                <a:gd name="T41" fmla="*/ 27 h 97"/>
                <a:gd name="T42" fmla="*/ 195 w 350"/>
                <a:gd name="T43" fmla="*/ 2 h 97"/>
                <a:gd name="T44" fmla="*/ 154 w 350"/>
                <a:gd name="T45" fmla="*/ 2 h 97"/>
                <a:gd name="T46" fmla="*/ 11 w 350"/>
                <a:gd name="T47" fmla="*/ 27 h 97"/>
                <a:gd name="T48" fmla="*/ 11 w 350"/>
                <a:gd name="T49" fmla="*/ 3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0" h="97">
                  <a:moveTo>
                    <a:pt x="11" y="34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65" y="66"/>
                    <a:pt x="184" y="66"/>
                    <a:pt x="195" y="64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84" y="46"/>
                    <a:pt x="284" y="46"/>
                    <a:pt x="284" y="46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1" y="76"/>
                    <a:pt x="281" y="77"/>
                    <a:pt x="281" y="77"/>
                  </a:cubicBezTo>
                  <a:cubicBezTo>
                    <a:pt x="279" y="79"/>
                    <a:pt x="278" y="82"/>
                    <a:pt x="279" y="84"/>
                  </a:cubicBezTo>
                  <a:cubicBezTo>
                    <a:pt x="284" y="93"/>
                    <a:pt x="284" y="93"/>
                    <a:pt x="284" y="93"/>
                  </a:cubicBezTo>
                  <a:cubicBezTo>
                    <a:pt x="285" y="95"/>
                    <a:pt x="289" y="97"/>
                    <a:pt x="291" y="97"/>
                  </a:cubicBezTo>
                  <a:cubicBezTo>
                    <a:pt x="294" y="97"/>
                    <a:pt x="297" y="95"/>
                    <a:pt x="298" y="93"/>
                  </a:cubicBezTo>
                  <a:cubicBezTo>
                    <a:pt x="304" y="84"/>
                    <a:pt x="304" y="84"/>
                    <a:pt x="304" y="84"/>
                  </a:cubicBezTo>
                  <a:cubicBezTo>
                    <a:pt x="305" y="82"/>
                    <a:pt x="304" y="79"/>
                    <a:pt x="302" y="77"/>
                  </a:cubicBezTo>
                  <a:cubicBezTo>
                    <a:pt x="302" y="77"/>
                    <a:pt x="302" y="76"/>
                    <a:pt x="299" y="76"/>
                  </a:cubicBezTo>
                  <a:cubicBezTo>
                    <a:pt x="299" y="43"/>
                    <a:pt x="299" y="43"/>
                    <a:pt x="299" y="43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38" y="34"/>
                    <a:pt x="338" y="34"/>
                    <a:pt x="338" y="34"/>
                  </a:cubicBezTo>
                  <a:cubicBezTo>
                    <a:pt x="350" y="32"/>
                    <a:pt x="349" y="29"/>
                    <a:pt x="338" y="27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84" y="0"/>
                    <a:pt x="165" y="0"/>
                    <a:pt x="154" y="2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0" y="29"/>
                    <a:pt x="0" y="32"/>
                    <a:pt x="11" y="34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B53AC8EA-0491-AFFF-5650-BCCD59E3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6" y="2008188"/>
              <a:ext cx="511175" cy="420687"/>
            </a:xfrm>
            <a:custGeom>
              <a:avLst/>
              <a:gdLst>
                <a:gd name="T0" fmla="*/ 165 w 165"/>
                <a:gd name="T1" fmla="*/ 100 h 136"/>
                <a:gd name="T2" fmla="*/ 162 w 165"/>
                <a:gd name="T3" fmla="*/ 0 h 136"/>
                <a:gd name="T4" fmla="*/ 103 w 165"/>
                <a:gd name="T5" fmla="*/ 12 h 136"/>
                <a:gd name="T6" fmla="*/ 102 w 165"/>
                <a:gd name="T7" fmla="*/ 12 h 136"/>
                <a:gd name="T8" fmla="*/ 95 w 165"/>
                <a:gd name="T9" fmla="*/ 13 h 136"/>
                <a:gd name="T10" fmla="*/ 92 w 165"/>
                <a:gd name="T11" fmla="*/ 13 h 136"/>
                <a:gd name="T12" fmla="*/ 75 w 165"/>
                <a:gd name="T13" fmla="*/ 13 h 136"/>
                <a:gd name="T14" fmla="*/ 64 w 165"/>
                <a:gd name="T15" fmla="*/ 12 h 136"/>
                <a:gd name="T16" fmla="*/ 62 w 165"/>
                <a:gd name="T17" fmla="*/ 12 h 136"/>
                <a:gd name="T18" fmla="*/ 3 w 165"/>
                <a:gd name="T19" fmla="*/ 0 h 136"/>
                <a:gd name="T20" fmla="*/ 0 w 165"/>
                <a:gd name="T21" fmla="*/ 100 h 136"/>
                <a:gd name="T22" fmla="*/ 3 w 165"/>
                <a:gd name="T23" fmla="*/ 107 h 136"/>
                <a:gd name="T24" fmla="*/ 83 w 165"/>
                <a:gd name="T25" fmla="*/ 136 h 136"/>
                <a:gd name="T26" fmla="*/ 162 w 165"/>
                <a:gd name="T27" fmla="*/ 107 h 136"/>
                <a:gd name="T28" fmla="*/ 165 w 165"/>
                <a:gd name="T2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136">
                  <a:moveTo>
                    <a:pt x="165" y="100"/>
                  </a:moveTo>
                  <a:cubicBezTo>
                    <a:pt x="162" y="0"/>
                    <a:pt x="162" y="0"/>
                    <a:pt x="162" y="0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0" y="12"/>
                    <a:pt x="98" y="13"/>
                    <a:pt x="95" y="13"/>
                  </a:cubicBezTo>
                  <a:cubicBezTo>
                    <a:pt x="94" y="13"/>
                    <a:pt x="93" y="13"/>
                    <a:pt x="92" y="13"/>
                  </a:cubicBezTo>
                  <a:cubicBezTo>
                    <a:pt x="87" y="13"/>
                    <a:pt x="81" y="14"/>
                    <a:pt x="75" y="13"/>
                  </a:cubicBezTo>
                  <a:cubicBezTo>
                    <a:pt x="71" y="13"/>
                    <a:pt x="68" y="13"/>
                    <a:pt x="64" y="12"/>
                  </a:cubicBezTo>
                  <a:cubicBezTo>
                    <a:pt x="64" y="12"/>
                    <a:pt x="63" y="12"/>
                    <a:pt x="62" y="1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1" y="105"/>
                    <a:pt x="3" y="107"/>
                  </a:cubicBezTo>
                  <a:cubicBezTo>
                    <a:pt x="3" y="107"/>
                    <a:pt x="38" y="136"/>
                    <a:pt x="83" y="136"/>
                  </a:cubicBezTo>
                  <a:cubicBezTo>
                    <a:pt x="127" y="136"/>
                    <a:pt x="162" y="107"/>
                    <a:pt x="162" y="107"/>
                  </a:cubicBezTo>
                  <a:cubicBezTo>
                    <a:pt x="164" y="105"/>
                    <a:pt x="165" y="102"/>
                    <a:pt x="165" y="100"/>
                  </a:cubicBezTo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6CDB71F0-237D-5ABC-A692-BD3C15572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48" y="2116138"/>
              <a:ext cx="79375" cy="130175"/>
            </a:xfrm>
            <a:custGeom>
              <a:avLst/>
              <a:gdLst>
                <a:gd name="T0" fmla="*/ 1 w 26"/>
                <a:gd name="T1" fmla="*/ 32 h 42"/>
                <a:gd name="T2" fmla="*/ 3 w 26"/>
                <a:gd name="T3" fmla="*/ 39 h 42"/>
                <a:gd name="T4" fmla="*/ 13 w 26"/>
                <a:gd name="T5" fmla="*/ 42 h 42"/>
                <a:gd name="T6" fmla="*/ 24 w 26"/>
                <a:gd name="T7" fmla="*/ 39 h 42"/>
                <a:gd name="T8" fmla="*/ 26 w 26"/>
                <a:gd name="T9" fmla="*/ 32 h 42"/>
                <a:gd name="T10" fmla="*/ 18 w 26"/>
                <a:gd name="T11" fmla="*/ 4 h 42"/>
                <a:gd name="T12" fmla="*/ 13 w 26"/>
                <a:gd name="T13" fmla="*/ 0 h 42"/>
                <a:gd name="T14" fmla="*/ 9 w 26"/>
                <a:gd name="T15" fmla="*/ 4 h 42"/>
                <a:gd name="T16" fmla="*/ 1 w 26"/>
                <a:gd name="T17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2">
                  <a:moveTo>
                    <a:pt x="1" y="32"/>
                  </a:moveTo>
                  <a:cubicBezTo>
                    <a:pt x="0" y="34"/>
                    <a:pt x="1" y="37"/>
                    <a:pt x="3" y="39"/>
                  </a:cubicBezTo>
                  <a:cubicBezTo>
                    <a:pt x="3" y="39"/>
                    <a:pt x="6" y="42"/>
                    <a:pt x="13" y="42"/>
                  </a:cubicBezTo>
                  <a:cubicBezTo>
                    <a:pt x="20" y="42"/>
                    <a:pt x="24" y="39"/>
                    <a:pt x="24" y="39"/>
                  </a:cubicBezTo>
                  <a:cubicBezTo>
                    <a:pt x="26" y="37"/>
                    <a:pt x="26" y="34"/>
                    <a:pt x="26" y="3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9" y="2"/>
                    <a:pt x="9" y="4"/>
                  </a:cubicBezTo>
                  <a:lnTo>
                    <a:pt x="1" y="32"/>
                  </a:lnTo>
                  <a:close/>
                </a:path>
              </a:pathLst>
            </a:custGeom>
            <a:solidFill>
              <a:srgbClr val="0059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8" name="Oval 16">
              <a:extLst>
                <a:ext uri="{FF2B5EF4-FFF2-40B4-BE49-F238E27FC236}">
                  <a16:creationId xmlns:a16="http://schemas.microsoft.com/office/drawing/2014/main" id="{2CD26999-2C97-9777-DCE2-A5C39B470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086" y="1417638"/>
              <a:ext cx="1376362" cy="1381124"/>
            </a:xfrm>
            <a:prstGeom prst="ellipse">
              <a:avLst/>
            </a:prstGeom>
            <a:noFill/>
            <a:ln w="25400" cap="flat">
              <a:solidFill>
                <a:srgbClr val="00599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B4D8421-D739-9B85-0453-408C28233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6" y="2141538"/>
              <a:ext cx="169862" cy="179387"/>
            </a:xfrm>
            <a:custGeom>
              <a:avLst/>
              <a:gdLst>
                <a:gd name="T0" fmla="*/ 21 w 107"/>
                <a:gd name="T1" fmla="*/ 113 h 113"/>
                <a:gd name="T2" fmla="*/ 21 w 107"/>
                <a:gd name="T3" fmla="*/ 25 h 113"/>
                <a:gd name="T4" fmla="*/ 42 w 107"/>
                <a:gd name="T5" fmla="*/ 113 h 113"/>
                <a:gd name="T6" fmla="*/ 64 w 107"/>
                <a:gd name="T7" fmla="*/ 113 h 113"/>
                <a:gd name="T8" fmla="*/ 85 w 107"/>
                <a:gd name="T9" fmla="*/ 25 h 113"/>
                <a:gd name="T10" fmla="*/ 85 w 107"/>
                <a:gd name="T11" fmla="*/ 113 h 113"/>
                <a:gd name="T12" fmla="*/ 107 w 107"/>
                <a:gd name="T13" fmla="*/ 113 h 113"/>
                <a:gd name="T14" fmla="*/ 107 w 107"/>
                <a:gd name="T15" fmla="*/ 0 h 113"/>
                <a:gd name="T16" fmla="*/ 74 w 107"/>
                <a:gd name="T17" fmla="*/ 0 h 113"/>
                <a:gd name="T18" fmla="*/ 54 w 107"/>
                <a:gd name="T19" fmla="*/ 78 h 113"/>
                <a:gd name="T20" fmla="*/ 33 w 107"/>
                <a:gd name="T21" fmla="*/ 0 h 113"/>
                <a:gd name="T22" fmla="*/ 0 w 107"/>
                <a:gd name="T23" fmla="*/ 0 h 113"/>
                <a:gd name="T24" fmla="*/ 0 w 107"/>
                <a:gd name="T25" fmla="*/ 113 h 113"/>
                <a:gd name="T26" fmla="*/ 21 w 107"/>
                <a:gd name="T2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3">
                  <a:moveTo>
                    <a:pt x="21" y="113"/>
                  </a:moveTo>
                  <a:lnTo>
                    <a:pt x="21" y="25"/>
                  </a:lnTo>
                  <a:lnTo>
                    <a:pt x="42" y="113"/>
                  </a:lnTo>
                  <a:lnTo>
                    <a:pt x="64" y="113"/>
                  </a:lnTo>
                  <a:lnTo>
                    <a:pt x="85" y="25"/>
                  </a:lnTo>
                  <a:lnTo>
                    <a:pt x="85" y="113"/>
                  </a:lnTo>
                  <a:lnTo>
                    <a:pt x="107" y="113"/>
                  </a:lnTo>
                  <a:lnTo>
                    <a:pt x="107" y="0"/>
                  </a:lnTo>
                  <a:lnTo>
                    <a:pt x="74" y="0"/>
                  </a:lnTo>
                  <a:lnTo>
                    <a:pt x="54" y="78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113"/>
                  </a:lnTo>
                  <a:lnTo>
                    <a:pt x="2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STAR"/>
              </a:endParaRP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5205631C-910A-98C9-F28D-E4F0A07DC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110" y="2936803"/>
              <a:ext cx="1250724" cy="503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+mn-lt"/>
                </a:rPr>
                <a:t>Master</a:t>
              </a:r>
              <a:endPara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6B4545B-3F4E-8C26-3446-D4A585687373}"/>
              </a:ext>
            </a:extLst>
          </p:cNvPr>
          <p:cNvGrpSpPr/>
          <p:nvPr/>
        </p:nvGrpSpPr>
        <p:grpSpPr>
          <a:xfrm>
            <a:off x="9663027" y="637952"/>
            <a:ext cx="580293" cy="795611"/>
            <a:chOff x="9663027" y="320452"/>
            <a:chExt cx="580293" cy="795611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31218DFB-EE0A-1C21-D24C-318ECB89F7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63027" y="320452"/>
              <a:ext cx="580293" cy="580961"/>
              <a:chOff x="5317763" y="1782659"/>
              <a:chExt cx="699510" cy="700316"/>
            </a:xfrm>
          </p:grpSpPr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D95ECAA4-A393-6710-D145-4703275FED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317763" y="1782659"/>
                <a:ext cx="699510" cy="700316"/>
              </a:xfrm>
              <a:prstGeom prst="ellipse">
                <a:avLst/>
              </a:prstGeom>
              <a:solidFill>
                <a:schemeClr val="bg1"/>
              </a:solidFill>
              <a:ln w="25400" cap="flat">
                <a:solidFill>
                  <a:srgbClr val="00599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5D3088D3-47F7-9F56-09D7-D0B1C52891AC}"/>
                  </a:ext>
                </a:extLst>
              </p:cNvPr>
              <p:cNvSpPr/>
              <p:nvPr/>
            </p:nvSpPr>
            <p:spPr bwMode="auto">
              <a:xfrm>
                <a:off x="5393429" y="1999223"/>
                <a:ext cx="548983" cy="152943"/>
              </a:xfrm>
              <a:custGeom>
                <a:avLst/>
                <a:gdLst>
                  <a:gd name="T0" fmla="*/ 12 w 350"/>
                  <a:gd name="T1" fmla="*/ 34 h 97"/>
                  <a:gd name="T2" fmla="*/ 24 w 350"/>
                  <a:gd name="T3" fmla="*/ 37 h 97"/>
                  <a:gd name="T4" fmla="*/ 97 w 350"/>
                  <a:gd name="T5" fmla="*/ 52 h 97"/>
                  <a:gd name="T6" fmla="*/ 155 w 350"/>
                  <a:gd name="T7" fmla="*/ 64 h 97"/>
                  <a:gd name="T8" fmla="*/ 196 w 350"/>
                  <a:gd name="T9" fmla="*/ 64 h 97"/>
                  <a:gd name="T10" fmla="*/ 254 w 350"/>
                  <a:gd name="T11" fmla="*/ 52 h 97"/>
                  <a:gd name="T12" fmla="*/ 284 w 350"/>
                  <a:gd name="T13" fmla="*/ 46 h 97"/>
                  <a:gd name="T14" fmla="*/ 284 w 350"/>
                  <a:gd name="T15" fmla="*/ 58 h 97"/>
                  <a:gd name="T16" fmla="*/ 284 w 350"/>
                  <a:gd name="T17" fmla="*/ 76 h 97"/>
                  <a:gd name="T18" fmla="*/ 282 w 350"/>
                  <a:gd name="T19" fmla="*/ 77 h 97"/>
                  <a:gd name="T20" fmla="*/ 280 w 350"/>
                  <a:gd name="T21" fmla="*/ 84 h 97"/>
                  <a:gd name="T22" fmla="*/ 285 w 350"/>
                  <a:gd name="T23" fmla="*/ 93 h 97"/>
                  <a:gd name="T24" fmla="*/ 292 w 350"/>
                  <a:gd name="T25" fmla="*/ 97 h 97"/>
                  <a:gd name="T26" fmla="*/ 299 w 350"/>
                  <a:gd name="T27" fmla="*/ 93 h 97"/>
                  <a:gd name="T28" fmla="*/ 304 w 350"/>
                  <a:gd name="T29" fmla="*/ 84 h 97"/>
                  <a:gd name="T30" fmla="*/ 302 w 350"/>
                  <a:gd name="T31" fmla="*/ 77 h 97"/>
                  <a:gd name="T32" fmla="*/ 300 w 350"/>
                  <a:gd name="T33" fmla="*/ 76 h 97"/>
                  <a:gd name="T34" fmla="*/ 300 w 350"/>
                  <a:gd name="T35" fmla="*/ 43 h 97"/>
                  <a:gd name="T36" fmla="*/ 327 w 350"/>
                  <a:gd name="T37" fmla="*/ 37 h 97"/>
                  <a:gd name="T38" fmla="*/ 339 w 350"/>
                  <a:gd name="T39" fmla="*/ 34 h 97"/>
                  <a:gd name="T40" fmla="*/ 339 w 350"/>
                  <a:gd name="T41" fmla="*/ 27 h 97"/>
                  <a:gd name="T42" fmla="*/ 196 w 350"/>
                  <a:gd name="T43" fmla="*/ 2 h 97"/>
                  <a:gd name="T44" fmla="*/ 155 w 350"/>
                  <a:gd name="T45" fmla="*/ 2 h 97"/>
                  <a:gd name="T46" fmla="*/ 12 w 350"/>
                  <a:gd name="T47" fmla="*/ 27 h 97"/>
                  <a:gd name="T48" fmla="*/ 12 w 350"/>
                  <a:gd name="T49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0" h="97" extrusionOk="0">
                    <a:moveTo>
                      <a:pt x="12" y="34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55" y="64"/>
                      <a:pt x="155" y="64"/>
                      <a:pt x="155" y="64"/>
                    </a:cubicBezTo>
                    <a:cubicBezTo>
                      <a:pt x="166" y="66"/>
                      <a:pt x="184" y="66"/>
                      <a:pt x="196" y="64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84" y="46"/>
                      <a:pt x="284" y="46"/>
                      <a:pt x="284" y="46"/>
                    </a:cubicBezTo>
                    <a:cubicBezTo>
                      <a:pt x="284" y="58"/>
                      <a:pt x="284" y="58"/>
                      <a:pt x="284" y="58"/>
                    </a:cubicBezTo>
                    <a:cubicBezTo>
                      <a:pt x="284" y="76"/>
                      <a:pt x="284" y="76"/>
                      <a:pt x="284" y="76"/>
                    </a:cubicBezTo>
                    <a:cubicBezTo>
                      <a:pt x="282" y="76"/>
                      <a:pt x="282" y="77"/>
                      <a:pt x="282" y="77"/>
                    </a:cubicBezTo>
                    <a:cubicBezTo>
                      <a:pt x="279" y="79"/>
                      <a:pt x="279" y="82"/>
                      <a:pt x="280" y="84"/>
                    </a:cubicBezTo>
                    <a:cubicBezTo>
                      <a:pt x="285" y="93"/>
                      <a:pt x="285" y="93"/>
                      <a:pt x="285" y="93"/>
                    </a:cubicBezTo>
                    <a:cubicBezTo>
                      <a:pt x="286" y="95"/>
                      <a:pt x="289" y="97"/>
                      <a:pt x="292" y="97"/>
                    </a:cubicBezTo>
                    <a:cubicBezTo>
                      <a:pt x="295" y="97"/>
                      <a:pt x="298" y="95"/>
                      <a:pt x="299" y="93"/>
                    </a:cubicBezTo>
                    <a:cubicBezTo>
                      <a:pt x="304" y="84"/>
                      <a:pt x="304" y="84"/>
                      <a:pt x="304" y="84"/>
                    </a:cubicBezTo>
                    <a:cubicBezTo>
                      <a:pt x="305" y="82"/>
                      <a:pt x="305" y="79"/>
                      <a:pt x="302" y="77"/>
                    </a:cubicBezTo>
                    <a:cubicBezTo>
                      <a:pt x="302" y="77"/>
                      <a:pt x="303" y="76"/>
                      <a:pt x="300" y="76"/>
                    </a:cubicBezTo>
                    <a:cubicBezTo>
                      <a:pt x="300" y="43"/>
                      <a:pt x="300" y="43"/>
                      <a:pt x="300" y="43"/>
                    </a:cubicBezTo>
                    <a:cubicBezTo>
                      <a:pt x="327" y="37"/>
                      <a:pt x="327" y="37"/>
                      <a:pt x="327" y="37"/>
                    </a:cubicBezTo>
                    <a:cubicBezTo>
                      <a:pt x="339" y="34"/>
                      <a:pt x="339" y="34"/>
                      <a:pt x="339" y="34"/>
                    </a:cubicBezTo>
                    <a:cubicBezTo>
                      <a:pt x="350" y="32"/>
                      <a:pt x="350" y="29"/>
                      <a:pt x="339" y="27"/>
                    </a:cubicBezTo>
                    <a:cubicBezTo>
                      <a:pt x="196" y="2"/>
                      <a:pt x="196" y="2"/>
                      <a:pt x="196" y="2"/>
                    </a:cubicBezTo>
                    <a:cubicBezTo>
                      <a:pt x="184" y="0"/>
                      <a:pt x="166" y="0"/>
                      <a:pt x="155" y="2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0" y="29"/>
                      <a:pt x="0" y="32"/>
                      <a:pt x="12" y="34"/>
                    </a:cubicBezTo>
                  </a:path>
                </a:pathLst>
              </a:custGeom>
              <a:solidFill>
                <a:srgbClr val="0059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64AEA6E5-791E-F777-6686-2BEDAAC6B99A}"/>
                  </a:ext>
                </a:extLst>
              </p:cNvPr>
              <p:cNvSpPr/>
              <p:nvPr/>
            </p:nvSpPr>
            <p:spPr bwMode="auto">
              <a:xfrm>
                <a:off x="5537517" y="2112722"/>
                <a:ext cx="260002" cy="213315"/>
              </a:xfrm>
              <a:custGeom>
                <a:avLst/>
                <a:gdLst>
                  <a:gd name="T0" fmla="*/ 166 w 166"/>
                  <a:gd name="T1" fmla="*/ 100 h 136"/>
                  <a:gd name="T2" fmla="*/ 162 w 166"/>
                  <a:gd name="T3" fmla="*/ 0 h 136"/>
                  <a:gd name="T4" fmla="*/ 104 w 166"/>
                  <a:gd name="T5" fmla="*/ 12 h 136"/>
                  <a:gd name="T6" fmla="*/ 102 w 166"/>
                  <a:gd name="T7" fmla="*/ 12 h 136"/>
                  <a:gd name="T8" fmla="*/ 96 w 166"/>
                  <a:gd name="T9" fmla="*/ 13 h 136"/>
                  <a:gd name="T10" fmla="*/ 93 w 166"/>
                  <a:gd name="T11" fmla="*/ 13 h 136"/>
                  <a:gd name="T12" fmla="*/ 75 w 166"/>
                  <a:gd name="T13" fmla="*/ 13 h 136"/>
                  <a:gd name="T14" fmla="*/ 65 w 166"/>
                  <a:gd name="T15" fmla="*/ 12 h 136"/>
                  <a:gd name="T16" fmla="*/ 63 w 166"/>
                  <a:gd name="T17" fmla="*/ 12 h 136"/>
                  <a:gd name="T18" fmla="*/ 4 w 166"/>
                  <a:gd name="T19" fmla="*/ 0 h 136"/>
                  <a:gd name="T20" fmla="*/ 1 w 166"/>
                  <a:gd name="T21" fmla="*/ 100 h 136"/>
                  <a:gd name="T22" fmla="*/ 4 w 166"/>
                  <a:gd name="T23" fmla="*/ 107 h 136"/>
                  <a:gd name="T24" fmla="*/ 83 w 166"/>
                  <a:gd name="T25" fmla="*/ 136 h 136"/>
                  <a:gd name="T26" fmla="*/ 163 w 166"/>
                  <a:gd name="T27" fmla="*/ 107 h 136"/>
                  <a:gd name="T28" fmla="*/ 166 w 166"/>
                  <a:gd name="T29" fmla="*/ 10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6" h="136" extrusionOk="0">
                    <a:moveTo>
                      <a:pt x="166" y="100"/>
                    </a:moveTo>
                    <a:cubicBezTo>
                      <a:pt x="162" y="0"/>
                      <a:pt x="162" y="0"/>
                      <a:pt x="162" y="0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03" y="12"/>
                      <a:pt x="103" y="12"/>
                      <a:pt x="102" y="12"/>
                    </a:cubicBezTo>
                    <a:cubicBezTo>
                      <a:pt x="100" y="12"/>
                      <a:pt x="98" y="13"/>
                      <a:pt x="96" y="13"/>
                    </a:cubicBezTo>
                    <a:cubicBezTo>
                      <a:pt x="95" y="13"/>
                      <a:pt x="94" y="13"/>
                      <a:pt x="93" y="13"/>
                    </a:cubicBezTo>
                    <a:cubicBezTo>
                      <a:pt x="87" y="13"/>
                      <a:pt x="81" y="14"/>
                      <a:pt x="75" y="13"/>
                    </a:cubicBezTo>
                    <a:cubicBezTo>
                      <a:pt x="72" y="13"/>
                      <a:pt x="68" y="13"/>
                      <a:pt x="65" y="12"/>
                    </a:cubicBezTo>
                    <a:cubicBezTo>
                      <a:pt x="64" y="12"/>
                      <a:pt x="64" y="12"/>
                      <a:pt x="63" y="1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2"/>
                      <a:pt x="2" y="105"/>
                      <a:pt x="4" y="107"/>
                    </a:cubicBezTo>
                    <a:cubicBezTo>
                      <a:pt x="4" y="107"/>
                      <a:pt x="39" y="136"/>
                      <a:pt x="83" y="136"/>
                    </a:cubicBezTo>
                    <a:cubicBezTo>
                      <a:pt x="128" y="136"/>
                      <a:pt x="163" y="107"/>
                      <a:pt x="163" y="107"/>
                    </a:cubicBezTo>
                    <a:cubicBezTo>
                      <a:pt x="165" y="105"/>
                      <a:pt x="166" y="102"/>
                      <a:pt x="166" y="100"/>
                    </a:cubicBezTo>
                  </a:path>
                </a:pathLst>
              </a:custGeom>
              <a:solidFill>
                <a:srgbClr val="0059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660FAEF8-3B73-561A-8A21-133A043B9923}"/>
                  </a:ext>
                </a:extLst>
              </p:cNvPr>
              <p:cNvSpPr/>
              <p:nvPr/>
            </p:nvSpPr>
            <p:spPr bwMode="auto">
              <a:xfrm>
                <a:off x="5830522" y="2167459"/>
                <a:ext cx="41053" cy="66007"/>
              </a:xfrm>
              <a:custGeom>
                <a:avLst/>
                <a:gdLst>
                  <a:gd name="T0" fmla="*/ 0 w 26"/>
                  <a:gd name="T1" fmla="*/ 32 h 42"/>
                  <a:gd name="T2" fmla="*/ 2 w 26"/>
                  <a:gd name="T3" fmla="*/ 39 h 42"/>
                  <a:gd name="T4" fmla="*/ 13 w 26"/>
                  <a:gd name="T5" fmla="*/ 42 h 42"/>
                  <a:gd name="T6" fmla="*/ 24 w 26"/>
                  <a:gd name="T7" fmla="*/ 39 h 42"/>
                  <a:gd name="T8" fmla="*/ 25 w 26"/>
                  <a:gd name="T9" fmla="*/ 32 h 42"/>
                  <a:gd name="T10" fmla="*/ 18 w 26"/>
                  <a:gd name="T11" fmla="*/ 4 h 42"/>
                  <a:gd name="T12" fmla="*/ 13 w 26"/>
                  <a:gd name="T13" fmla="*/ 0 h 42"/>
                  <a:gd name="T14" fmla="*/ 8 w 26"/>
                  <a:gd name="T15" fmla="*/ 4 h 42"/>
                  <a:gd name="T16" fmla="*/ 0 w 26"/>
                  <a:gd name="T17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42" extrusionOk="0">
                    <a:moveTo>
                      <a:pt x="0" y="32"/>
                    </a:moveTo>
                    <a:cubicBezTo>
                      <a:pt x="0" y="34"/>
                      <a:pt x="1" y="37"/>
                      <a:pt x="2" y="39"/>
                    </a:cubicBezTo>
                    <a:cubicBezTo>
                      <a:pt x="2" y="39"/>
                      <a:pt x="6" y="42"/>
                      <a:pt x="13" y="42"/>
                    </a:cubicBezTo>
                    <a:cubicBezTo>
                      <a:pt x="20" y="42"/>
                      <a:pt x="24" y="39"/>
                      <a:pt x="24" y="39"/>
                    </a:cubicBezTo>
                    <a:cubicBezTo>
                      <a:pt x="25" y="37"/>
                      <a:pt x="26" y="34"/>
                      <a:pt x="25" y="32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2"/>
                      <a:pt x="15" y="0"/>
                      <a:pt x="13" y="0"/>
                    </a:cubicBezTo>
                    <a:cubicBezTo>
                      <a:pt x="11" y="0"/>
                      <a:pt x="9" y="2"/>
                      <a:pt x="8" y="4"/>
                    </a:cubicBez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59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110F0B35-3CE5-E07B-5F92-1C01B8906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2967" y="2181949"/>
                <a:ext cx="68422" cy="89351"/>
              </a:xfrm>
              <a:custGeom>
                <a:avLst/>
                <a:gdLst>
                  <a:gd name="T0" fmla="*/ 17 w 44"/>
                  <a:gd name="T1" fmla="*/ 10 h 57"/>
                  <a:gd name="T2" fmla="*/ 25 w 44"/>
                  <a:gd name="T3" fmla="*/ 10 h 57"/>
                  <a:gd name="T4" fmla="*/ 30 w 44"/>
                  <a:gd name="T5" fmla="*/ 13 h 57"/>
                  <a:gd name="T6" fmla="*/ 32 w 44"/>
                  <a:gd name="T7" fmla="*/ 18 h 57"/>
                  <a:gd name="T8" fmla="*/ 31 w 44"/>
                  <a:gd name="T9" fmla="*/ 22 h 57"/>
                  <a:gd name="T10" fmla="*/ 27 w 44"/>
                  <a:gd name="T11" fmla="*/ 25 h 57"/>
                  <a:gd name="T12" fmla="*/ 18 w 44"/>
                  <a:gd name="T13" fmla="*/ 26 h 57"/>
                  <a:gd name="T14" fmla="*/ 12 w 44"/>
                  <a:gd name="T15" fmla="*/ 26 h 57"/>
                  <a:gd name="T16" fmla="*/ 12 w 44"/>
                  <a:gd name="T17" fmla="*/ 10 h 57"/>
                  <a:gd name="T18" fmla="*/ 17 w 44"/>
                  <a:gd name="T19" fmla="*/ 10 h 57"/>
                  <a:gd name="T20" fmla="*/ 12 w 44"/>
                  <a:gd name="T21" fmla="*/ 57 h 57"/>
                  <a:gd name="T22" fmla="*/ 12 w 44"/>
                  <a:gd name="T23" fmla="*/ 36 h 57"/>
                  <a:gd name="T24" fmla="*/ 19 w 44"/>
                  <a:gd name="T25" fmla="*/ 36 h 57"/>
                  <a:gd name="T26" fmla="*/ 31 w 44"/>
                  <a:gd name="T27" fmla="*/ 35 h 57"/>
                  <a:gd name="T28" fmla="*/ 37 w 44"/>
                  <a:gd name="T29" fmla="*/ 32 h 57"/>
                  <a:gd name="T30" fmla="*/ 42 w 44"/>
                  <a:gd name="T31" fmla="*/ 27 h 57"/>
                  <a:gd name="T32" fmla="*/ 44 w 44"/>
                  <a:gd name="T33" fmla="*/ 18 h 57"/>
                  <a:gd name="T34" fmla="*/ 41 w 44"/>
                  <a:gd name="T35" fmla="*/ 7 h 57"/>
                  <a:gd name="T36" fmla="*/ 32 w 44"/>
                  <a:gd name="T37" fmla="*/ 1 h 57"/>
                  <a:gd name="T38" fmla="*/ 19 w 44"/>
                  <a:gd name="T39" fmla="*/ 0 h 57"/>
                  <a:gd name="T40" fmla="*/ 0 w 44"/>
                  <a:gd name="T41" fmla="*/ 0 h 57"/>
                  <a:gd name="T42" fmla="*/ 0 w 44"/>
                  <a:gd name="T43" fmla="*/ 57 h 57"/>
                  <a:gd name="T44" fmla="*/ 12 w 44"/>
                  <a:gd name="T4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" h="57" extrusionOk="0">
                    <a:moveTo>
                      <a:pt x="17" y="10"/>
                    </a:moveTo>
                    <a:cubicBezTo>
                      <a:pt x="21" y="10"/>
                      <a:pt x="24" y="10"/>
                      <a:pt x="25" y="10"/>
                    </a:cubicBezTo>
                    <a:cubicBezTo>
                      <a:pt x="27" y="10"/>
                      <a:pt x="29" y="11"/>
                      <a:pt x="30" y="13"/>
                    </a:cubicBezTo>
                    <a:cubicBezTo>
                      <a:pt x="31" y="14"/>
                      <a:pt x="32" y="16"/>
                      <a:pt x="32" y="18"/>
                    </a:cubicBezTo>
                    <a:cubicBezTo>
                      <a:pt x="32" y="20"/>
                      <a:pt x="31" y="21"/>
                      <a:pt x="31" y="22"/>
                    </a:cubicBezTo>
                    <a:cubicBezTo>
                      <a:pt x="30" y="24"/>
                      <a:pt x="29" y="24"/>
                      <a:pt x="27" y="25"/>
                    </a:cubicBezTo>
                    <a:cubicBezTo>
                      <a:pt x="25" y="26"/>
                      <a:pt x="22" y="26"/>
                      <a:pt x="18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10"/>
                      <a:pt x="12" y="10"/>
                      <a:pt x="12" y="10"/>
                    </a:cubicBezTo>
                    <a:lnTo>
                      <a:pt x="17" y="10"/>
                    </a:lnTo>
                    <a:close/>
                    <a:moveTo>
                      <a:pt x="12" y="57"/>
                    </a:moveTo>
                    <a:cubicBezTo>
                      <a:pt x="12" y="36"/>
                      <a:pt x="12" y="36"/>
                      <a:pt x="12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4" y="36"/>
                      <a:pt x="28" y="35"/>
                      <a:pt x="31" y="35"/>
                    </a:cubicBezTo>
                    <a:cubicBezTo>
                      <a:pt x="33" y="34"/>
                      <a:pt x="35" y="34"/>
                      <a:pt x="37" y="32"/>
                    </a:cubicBezTo>
                    <a:cubicBezTo>
                      <a:pt x="39" y="31"/>
                      <a:pt x="41" y="29"/>
                      <a:pt x="42" y="27"/>
                    </a:cubicBezTo>
                    <a:cubicBezTo>
                      <a:pt x="43" y="24"/>
                      <a:pt x="44" y="21"/>
                      <a:pt x="44" y="18"/>
                    </a:cubicBezTo>
                    <a:cubicBezTo>
                      <a:pt x="44" y="13"/>
                      <a:pt x="43" y="9"/>
                      <a:pt x="41" y="7"/>
                    </a:cubicBezTo>
                    <a:cubicBezTo>
                      <a:pt x="38" y="4"/>
                      <a:pt x="36" y="2"/>
                      <a:pt x="32" y="1"/>
                    </a:cubicBezTo>
                    <a:cubicBezTo>
                      <a:pt x="30" y="0"/>
                      <a:pt x="26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p:grpSp>
        <p:sp>
          <p:nvSpPr>
            <p:cNvPr id="53" name="Rectangle 18">
              <a:extLst>
                <a:ext uri="{FF2B5EF4-FFF2-40B4-BE49-F238E27FC236}">
                  <a16:creationId xmlns:a16="http://schemas.microsoft.com/office/drawing/2014/main" id="{0179458E-F172-E06D-9F99-136097B54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885" y="931397"/>
              <a:ext cx="3077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1" u="none" strike="noStrike" cap="none" normalizeH="0" baseline="0" dirty="0">
                  <a:ln>
                    <a:noFill/>
                  </a:ln>
                  <a:solidFill>
                    <a:srgbClr val="00599B"/>
                  </a:solidFill>
                  <a:effectLst/>
                  <a:latin typeface="+mn-lt"/>
                </a:rPr>
                <a:t>PhD</a:t>
              </a:r>
              <a:endParaRPr kumimoji="0" lang="de-DE" altLang="de-DE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002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IXO9kw3h27JNEE1RrB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WASghaQheR8a47.DmbED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ogVMQ6gqAjRENTNQ5J5B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ybwQIP9MIAT5oN77qCL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RQMBP2a1TqYxt.Om9Zn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462qzfJpV4jLHmst3d4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iFDZLRrtrhyFxR3uac3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mzyFQDzd_Ud8AXVNJL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8tzJb5RlG3ZUW967rJZ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Brd6tu1bbxYtVBKkSB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u9qb8dM1OyibjyZ1nB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ekNL2_CBkDHGHZ1xcIo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cjSGdJMgGbL6RS7J1VV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J6XkgX7qKf4uvXfCLlo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bQYfN_vForDKbFiGo5M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WpZwWY3.RUdqH_EddPT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pKMkkZtxJvb8AvDpeZ4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gVCaKjKc50jv6MmJXbg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lR7HZuKqRKpr0vHhk0P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063XPe6Y_TeeNHQNtiz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Dy8MjxaNeHNmR6i6.FR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SHRd101Ao4ckk.1lYNM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EVGd3iCvTAL5C7i3STcq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wiUx6c6M3biQiMdqTca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zF2eobLhTHOOR5gTrcs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RIWXb054nv2NqakUPMv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0gPH3d3tIUBEmbVuYdK.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7QZQucE4SrEjHIbdpex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v7gVDvMp2gfFC_Rseob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5tlG1WawAmuIDlwzhzBv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61_JQ0rkOGnDHTzyto8X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koLrZoyFTaGYD1WAOSO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Mx08m_ZgSlJ3d8TqQo.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sPWuAcdIgl645scd.nY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_6vKL0PoL6mXVx0_whd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28QDGXaMmSl1QO52HVDm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29991hQCh6y3yY6sKFil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xAqoPWzylflp6tPbh8D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GkGa19fBnMUjCoJjHTA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PSZshuZE0BzXmaxrlXG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iQopgZaMMdLfe6KI5Qt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3YbvJk2xbz.f9OHGYYK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eOzzDGOj27M06z4vkLk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nAYaEBDF.KGO8UQXpiT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OI1U019uksK5hzGKIpw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la8Uk7xCyhCQrVXA9TXf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gRLDiGeSysk2WUtTIN3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vAaz_wf81dUXh5M0P7C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88Y0dv5xsVQSEgGLBN.l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ML15aUdTob3rpD.VBw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FRZLebYIJJzMKeXNxh1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DF9F093KgftBQEvYiikQ"/>
</p:tagLst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C2CCC8D-1625-446F-90C0-4629122B4DD4}" vid="{1BB9B128-420B-4197-BDDB-C5C68FFD6CA6}"/>
    </a:ext>
  </a:extLst>
</a:theme>
</file>

<file path=ppt/theme/theme2.xml><?xml version="1.0" encoding="utf-8"?>
<a:theme xmlns:a="http://schemas.openxmlformats.org/drawingml/2006/main" name="1_Strich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hne Stri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.potx" id="{A3411A10-55D1-43C2-B04C-3C5E8E7CFDE5}" vid="{E60593B4-911D-4758-8327-43937288FFED}"/>
    </a:ext>
  </a:extLst>
</a:theme>
</file>

<file path=ppt/theme/theme5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1" id="{DC2CCC8D-1625-446F-90C0-4629122B4DD4}" vid="{85D937B5-FC70-40A9-8B57-A5E32D18F27B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1945</Words>
  <Application>Microsoft Office PowerPoint</Application>
  <PresentationFormat>Breitbild</PresentationFormat>
  <Paragraphs>609</Paragraphs>
  <Slides>26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5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9" baseType="lpstr">
      <vt:lpstr>Akzidenz-Grotesk Next Regular</vt:lpstr>
      <vt:lpstr>Arial</vt:lpstr>
      <vt:lpstr>Calibri</vt:lpstr>
      <vt:lpstr>Montserrat</vt:lpstr>
      <vt:lpstr>News Cycle</vt:lpstr>
      <vt:lpstr>TSTAR</vt:lpstr>
      <vt:lpstr>Wingdings</vt:lpstr>
      <vt:lpstr>1_Office</vt:lpstr>
      <vt:lpstr>1_Strich links</vt:lpstr>
      <vt:lpstr>2_ohne Strich</vt:lpstr>
      <vt:lpstr>3_Benutzerdefiniertes Design</vt:lpstr>
      <vt:lpstr>1_Bildschirm</vt:lpstr>
      <vt:lpstr>think-cell Folie</vt:lpstr>
      <vt:lpstr>PowerPoint-Präsentation</vt:lpstr>
      <vt:lpstr>At a glance</vt:lpstr>
      <vt:lpstr>Key Facts</vt:lpstr>
      <vt:lpstr>Growth since the beginning</vt:lpstr>
      <vt:lpstr>PowerPoint-Präsentation</vt:lpstr>
      <vt:lpstr>Subject areas</vt:lpstr>
      <vt:lpstr>Strategy 10.000</vt:lpstr>
      <vt:lpstr>Further university goals according to the university contract</vt:lpstr>
      <vt:lpstr>Higher education system</vt:lpstr>
      <vt:lpstr>Bachelor</vt:lpstr>
      <vt:lpstr>Master</vt:lpstr>
      <vt:lpstr>THISuccessAI</vt:lpstr>
      <vt:lpstr>THISuccessAI</vt:lpstr>
      <vt:lpstr>Lifelong Learning (TCW)</vt:lpstr>
      <vt:lpstr>Practical &amp; application-oriented</vt:lpstr>
      <vt:lpstr>International</vt:lpstr>
      <vt:lpstr>International</vt:lpstr>
      <vt:lpstr>Focus on international students</vt:lpstr>
      <vt:lpstr>Establishment of an International Welcome Center</vt:lpstr>
      <vt:lpstr>PowerPoint-Präsentation</vt:lpstr>
      <vt:lpstr>Our research</vt:lpstr>
      <vt:lpstr>CARISSMA – Nationwide leading scientific center for vehicle safety</vt:lpstr>
      <vt:lpstr>Doctorate </vt:lpstr>
      <vt:lpstr>Bavarian AI-Center</vt:lpstr>
      <vt:lpstr>Sustainability on focus</vt:lpstr>
      <vt:lpstr>Center for Applied Research and Technology with Latin America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Michl, Ann Katrin</dc:creator>
  <cp:lastModifiedBy>Kellerer, Melanie</cp:lastModifiedBy>
  <cp:revision>191</cp:revision>
  <dcterms:created xsi:type="dcterms:W3CDTF">2024-01-11T16:28:37Z</dcterms:created>
  <dcterms:modified xsi:type="dcterms:W3CDTF">2024-06-12T10:40:59Z</dcterms:modified>
</cp:coreProperties>
</file>